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6" r:id="rId6"/>
    <p:sldId id="267" r:id="rId7"/>
    <p:sldId id="258" r:id="rId8"/>
    <p:sldId id="260" r:id="rId9"/>
    <p:sldId id="261" r:id="rId10"/>
    <p:sldId id="262" r:id="rId11"/>
    <p:sldId id="264" r:id="rId12"/>
    <p:sldId id="268" r:id="rId13"/>
    <p:sldId id="269" r:id="rId14"/>
    <p:sldId id="265" r:id="rId15"/>
    <p:sldId id="270" r:id="rId16"/>
    <p:sldId id="271" r:id="rId17"/>
    <p:sldId id="273" r:id="rId18"/>
    <p:sldId id="276" r:id="rId19"/>
    <p:sldId id="272"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17"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1C2-4EDE-AB4C-EF32E93DD95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1C2-4EDE-AB4C-EF32E93DD95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de-DE"/>
              </a:p>
            </c:txPr>
            <c:dLblPos val="outEnd"/>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Tabelle1!$A$2:$A$3</c:f>
              <c:strCache>
                <c:ptCount val="2"/>
                <c:pt idx="0">
                  <c:v>with</c:v>
                </c:pt>
                <c:pt idx="1">
                  <c:v>without</c:v>
                </c:pt>
              </c:strCache>
            </c:strRef>
          </c:cat>
          <c:val>
            <c:numRef>
              <c:f>Tabelle1!$B$2:$B$3</c:f>
              <c:numCache>
                <c:formatCode>General</c:formatCode>
                <c:ptCount val="2"/>
                <c:pt idx="0">
                  <c:v>112</c:v>
                </c:pt>
                <c:pt idx="1">
                  <c:v>144</c:v>
                </c:pt>
              </c:numCache>
            </c:numRef>
          </c:val>
          <c:extLst>
            <c:ext xmlns:c16="http://schemas.microsoft.com/office/drawing/2014/chart" uri="{C3380CC4-5D6E-409C-BE32-E72D297353CC}">
              <c16:uniqueId val="{00000000-F75D-4F7D-9655-9927B042F7D1}"/>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760B92-5773-4BE1-A4A5-D21FAFE3DD9F}"/>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E27B0EC7-41EC-48EB-9882-BBF943C3AB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ABC6BE6-2ACB-47DE-8881-BBCA6AC9FC11}"/>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C8BB6291-9648-4D7B-A5CF-C572DEF5AE3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A8598D2-9896-40B0-AA43-305BCF4CFAD9}"/>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351931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7F56CD-8CA8-4D64-B00C-0F97A7CC8C5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0F280E8-4E35-470A-B7E1-1AEC3562339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D82FE14-6CA1-4266-8D29-CB069FDD3919}"/>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090FDC97-219B-4BFF-A921-708916E792B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E2B4101-8BEA-4ACE-AFBD-CB04EF803A78}"/>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3638071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D1C127E-9D1C-4E5E-8809-E80248B7259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E14ACE3-17D7-44A6-B9AA-DE730A3D7F2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3A388E2-34B3-4204-A0C6-F8DAB72D459F}"/>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9967DB91-E90F-46CE-A6D2-EE3C58AECCF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70910C2-F899-4C44-93AE-33E7EB23ED34}"/>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259197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D25337-C35E-4B15-A4EB-BED22083ECF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1C4C2C0-41CF-46F5-AD31-43A783D6631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BCA7685-8BA5-4C01-9BD6-802B2FA0CEAF}"/>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1125EBD9-3FF6-47E9-8657-10931820CE2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53CDF54-A69B-4AE3-B8CF-17327890A007}"/>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424664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1522-3D9E-4CB9-A230-617EEC34226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0C1BEAB-5080-481A-B79D-F79C3E4ACF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9C916FB-AA23-4911-98A5-F61C913E115F}"/>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2C880A4A-4011-4A76-8ECF-EF8D03C874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4670DB0-051E-4C99-93E3-FC3BAE565AA4}"/>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264743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DCB9DB-C80E-4232-8B1C-B48F069AFA8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C42FC2-F0CE-466C-A4D1-D134EE23898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0159771-6985-429A-8162-4581269A797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13C827C-1EC2-477B-8C2B-97A46B635993}"/>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6" name="Fußzeilenplatzhalter 5">
            <a:extLst>
              <a:ext uri="{FF2B5EF4-FFF2-40B4-BE49-F238E27FC236}">
                <a16:creationId xmlns:a16="http://schemas.microsoft.com/office/drawing/2014/main" id="{68BE53DE-090E-42AF-9311-9E3B42773FC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F013A15-F832-4CC3-946A-2C5FA7D558AA}"/>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346351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F3EE11-9002-490A-99D8-F832C52CA2D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676D577E-AA60-47F1-BAAD-CE84B88171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D03255B-FDF3-4BE6-A3AE-CC91B313B8B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2BF87007-1F2E-43B6-A0BA-ABEB751620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5386A03-478D-4927-B633-C5624429A1D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D8816D3-F58B-4204-81BD-77B680DA5FDC}"/>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8" name="Fußzeilenplatzhalter 7">
            <a:extLst>
              <a:ext uri="{FF2B5EF4-FFF2-40B4-BE49-F238E27FC236}">
                <a16:creationId xmlns:a16="http://schemas.microsoft.com/office/drawing/2014/main" id="{57ABAAF6-9858-4EF1-9C4F-8758075F987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40AED03-57A7-4799-8B24-2FB4C187E249}"/>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20227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C880B6-F714-47A7-AE5B-493FA02038C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46A33E72-4CDD-426A-9E4E-2739BB5CA6B5}"/>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4" name="Fußzeilenplatzhalter 3">
            <a:extLst>
              <a:ext uri="{FF2B5EF4-FFF2-40B4-BE49-F238E27FC236}">
                <a16:creationId xmlns:a16="http://schemas.microsoft.com/office/drawing/2014/main" id="{8FC3674F-DF46-4892-9309-1CA62EC9B87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D8A17AC-94B6-473D-BFD4-C68C0D5EDA9F}"/>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420075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AD2BF2D2-9B9D-4545-92CD-EDDF7349DFBA}"/>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3" name="Fußzeilenplatzhalter 2">
            <a:extLst>
              <a:ext uri="{FF2B5EF4-FFF2-40B4-BE49-F238E27FC236}">
                <a16:creationId xmlns:a16="http://schemas.microsoft.com/office/drawing/2014/main" id="{75587EC2-6C9A-47B5-9CC4-4F75FADADFAF}"/>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7E13A3D-1346-45F0-BB2A-B81641480AD5}"/>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1978560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37F78-3E81-4CBD-B426-25AB446AF3E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3CA46A3-605D-4EF1-AA79-D0E91D237C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8C3CA66-8BBC-4B36-A994-AC132F519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3688BFF-9EB5-43DA-8507-B1AB8CCEDE9D}"/>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6" name="Fußzeilenplatzhalter 5">
            <a:extLst>
              <a:ext uri="{FF2B5EF4-FFF2-40B4-BE49-F238E27FC236}">
                <a16:creationId xmlns:a16="http://schemas.microsoft.com/office/drawing/2014/main" id="{BAE3C30B-9B13-4397-9768-12EDF5DB220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CD775EA-95C4-4617-89C3-46A10154C21C}"/>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293466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239F1E-2BA4-400F-B887-A1F06A10A8A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F144CB9-75F5-4B90-BC0C-F9B8EEC7E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8D22F144-07E4-4150-9908-7202726FB1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1333037-6DEC-401E-BA84-122EC7D12E98}"/>
              </a:ext>
            </a:extLst>
          </p:cNvPr>
          <p:cNvSpPr>
            <a:spLocks noGrp="1"/>
          </p:cNvSpPr>
          <p:nvPr>
            <p:ph type="dt" sz="half" idx="10"/>
          </p:nvPr>
        </p:nvSpPr>
        <p:spPr/>
        <p:txBody>
          <a:bodyPr/>
          <a:lstStyle/>
          <a:p>
            <a:fld id="{F682C877-95A8-465A-BA51-863D3C75D250}" type="datetimeFigureOut">
              <a:rPr lang="de-DE" smtClean="0"/>
              <a:t>29.10.2024</a:t>
            </a:fld>
            <a:endParaRPr lang="de-DE"/>
          </a:p>
        </p:txBody>
      </p:sp>
      <p:sp>
        <p:nvSpPr>
          <p:cNvPr id="6" name="Fußzeilenplatzhalter 5">
            <a:extLst>
              <a:ext uri="{FF2B5EF4-FFF2-40B4-BE49-F238E27FC236}">
                <a16:creationId xmlns:a16="http://schemas.microsoft.com/office/drawing/2014/main" id="{FFC0C55E-68DA-476F-A0BA-B750A421B1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9C8EAF-0CCC-4C9A-8317-077B59D53D07}"/>
              </a:ext>
            </a:extLst>
          </p:cNvPr>
          <p:cNvSpPr>
            <a:spLocks noGrp="1"/>
          </p:cNvSpPr>
          <p:nvPr>
            <p:ph type="sldNum" sz="quarter" idx="12"/>
          </p:nvPr>
        </p:nvSpPr>
        <p:spPr/>
        <p:txBody>
          <a:bodyPr/>
          <a:lstStyle/>
          <a:p>
            <a:fld id="{10F1DB54-8004-44A6-93ED-06481DABC50C}" type="slidenum">
              <a:rPr lang="de-DE" smtClean="0"/>
              <a:t>‹Nr.›</a:t>
            </a:fld>
            <a:endParaRPr lang="de-DE"/>
          </a:p>
        </p:txBody>
      </p:sp>
    </p:spTree>
    <p:extLst>
      <p:ext uri="{BB962C8B-B14F-4D97-AF65-F5344CB8AC3E}">
        <p14:creationId xmlns:p14="http://schemas.microsoft.com/office/powerpoint/2010/main" val="3738025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3F49EBA-CB60-45BC-B2DC-ED2C59D9CD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5BB48AD-5F79-4A6A-9BAA-B585789EEA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94397E7-DD59-4AEE-A8C2-08384B6EEE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2C877-95A8-465A-BA51-863D3C75D250}" type="datetimeFigureOut">
              <a:rPr lang="de-DE" smtClean="0"/>
              <a:t>29.10.2024</a:t>
            </a:fld>
            <a:endParaRPr lang="de-DE"/>
          </a:p>
        </p:txBody>
      </p:sp>
      <p:sp>
        <p:nvSpPr>
          <p:cNvPr id="5" name="Fußzeilenplatzhalter 4">
            <a:extLst>
              <a:ext uri="{FF2B5EF4-FFF2-40B4-BE49-F238E27FC236}">
                <a16:creationId xmlns:a16="http://schemas.microsoft.com/office/drawing/2014/main" id="{8D51C137-AC1E-4043-AABF-690ADA7631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8E767C23-B15E-4567-BC7B-326B358549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1DB54-8004-44A6-93ED-06481DABC50C}" type="slidenum">
              <a:rPr lang="de-DE" smtClean="0"/>
              <a:t>‹Nr.›</a:t>
            </a:fld>
            <a:endParaRPr lang="de-DE"/>
          </a:p>
        </p:txBody>
      </p:sp>
    </p:spTree>
    <p:extLst>
      <p:ext uri="{BB962C8B-B14F-4D97-AF65-F5344CB8AC3E}">
        <p14:creationId xmlns:p14="http://schemas.microsoft.com/office/powerpoint/2010/main" val="3489681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rousseau.livejournal.com/230345.html"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1A4B09-A971-4C65-A641-29BF26306E33}"/>
              </a:ext>
            </a:extLst>
          </p:cNvPr>
          <p:cNvSpPr>
            <a:spLocks noGrp="1"/>
          </p:cNvSpPr>
          <p:nvPr>
            <p:ph type="ctrTitle"/>
          </p:nvPr>
        </p:nvSpPr>
        <p:spPr/>
        <p:txBody>
          <a:bodyPr>
            <a:normAutofit fontScale="90000"/>
          </a:bodyPr>
          <a:lstStyle/>
          <a:p>
            <a:r>
              <a:rPr lang="en-US" b="1" i="1" dirty="0"/>
              <a:t>Grammatical gender hardly ever emerges in language-contact situations</a:t>
            </a:r>
            <a:r>
              <a:rPr lang="en-US" dirty="0"/>
              <a:t>.</a:t>
            </a:r>
            <a:endParaRPr lang="de-DE" dirty="0"/>
          </a:p>
        </p:txBody>
      </p:sp>
      <p:sp>
        <p:nvSpPr>
          <p:cNvPr id="3" name="Untertitel 2">
            <a:extLst>
              <a:ext uri="{FF2B5EF4-FFF2-40B4-BE49-F238E27FC236}">
                <a16:creationId xmlns:a16="http://schemas.microsoft.com/office/drawing/2014/main" id="{714E549C-3998-4A86-9E02-DA6D171810A4}"/>
              </a:ext>
            </a:extLst>
          </p:cNvPr>
          <p:cNvSpPr>
            <a:spLocks noGrp="1"/>
          </p:cNvSpPr>
          <p:nvPr>
            <p:ph type="subTitle" idx="1"/>
          </p:nvPr>
        </p:nvSpPr>
        <p:spPr/>
        <p:txBody>
          <a:bodyPr>
            <a:normAutofit fontScale="77500" lnSpcReduction="20000"/>
          </a:bodyPr>
          <a:lstStyle/>
          <a:p>
            <a:r>
              <a:rPr lang="de-DE" dirty="0"/>
              <a:t>Thomas Stolz &amp; Nataliya </a:t>
            </a:r>
            <a:r>
              <a:rPr lang="de-DE" dirty="0" err="1"/>
              <a:t>Levkovych</a:t>
            </a:r>
            <a:endParaRPr lang="de-DE" dirty="0"/>
          </a:p>
          <a:p>
            <a:r>
              <a:rPr lang="de-DE" dirty="0"/>
              <a:t>(Bremen)</a:t>
            </a:r>
          </a:p>
          <a:p>
            <a:r>
              <a:rPr lang="de-DE" dirty="0"/>
              <a:t>Afrikanistisches Forschungskolloquium</a:t>
            </a:r>
          </a:p>
          <a:p>
            <a:r>
              <a:rPr lang="de-DE" dirty="0"/>
              <a:t>HU Berlin</a:t>
            </a:r>
          </a:p>
          <a:p>
            <a:r>
              <a:rPr lang="de-DE" dirty="0"/>
              <a:t>29.10.2024</a:t>
            </a:r>
          </a:p>
          <a:p>
            <a:endParaRPr lang="de-DE" dirty="0"/>
          </a:p>
        </p:txBody>
      </p:sp>
    </p:spTree>
    <p:extLst>
      <p:ext uri="{BB962C8B-B14F-4D97-AF65-F5344CB8AC3E}">
        <p14:creationId xmlns:p14="http://schemas.microsoft.com/office/powerpoint/2010/main" val="33335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819316-B44E-464C-B60B-3B0D48545919}"/>
              </a:ext>
            </a:extLst>
          </p:cNvPr>
          <p:cNvSpPr>
            <a:spLocks noGrp="1"/>
          </p:cNvSpPr>
          <p:nvPr>
            <p:ph type="title"/>
          </p:nvPr>
        </p:nvSpPr>
        <p:spPr/>
        <p:txBody>
          <a:bodyPr>
            <a:normAutofit/>
          </a:bodyPr>
          <a:lstStyle/>
          <a:p>
            <a:r>
              <a:rPr lang="de-DE" sz="4000" dirty="0" err="1"/>
              <a:t>Languages</a:t>
            </a:r>
            <a:r>
              <a:rPr lang="de-DE" sz="4000" dirty="0"/>
              <a:t> </a:t>
            </a:r>
            <a:r>
              <a:rPr lang="de-DE" sz="4000" dirty="0" err="1"/>
              <a:t>with</a:t>
            </a:r>
            <a:r>
              <a:rPr lang="de-DE" sz="4000" dirty="0"/>
              <a:t> and </a:t>
            </a:r>
            <a:r>
              <a:rPr lang="de-DE" sz="4000" dirty="0" err="1"/>
              <a:t>without</a:t>
            </a:r>
            <a:r>
              <a:rPr lang="de-DE" sz="4000" dirty="0"/>
              <a:t> </a:t>
            </a:r>
            <a:r>
              <a:rPr lang="de-DE" sz="4000" cap="small" dirty="0" err="1"/>
              <a:t>gg</a:t>
            </a:r>
            <a:r>
              <a:rPr lang="de-DE" sz="4000" cap="small" dirty="0"/>
              <a:t> (</a:t>
            </a:r>
            <a:r>
              <a:rPr lang="en-US" sz="4000" dirty="0"/>
              <a:t>Corbett 2005a–c) </a:t>
            </a:r>
            <a:endParaRPr lang="de-DE" sz="4000" cap="small" dirty="0"/>
          </a:p>
        </p:txBody>
      </p:sp>
      <p:graphicFrame>
        <p:nvGraphicFramePr>
          <p:cNvPr id="6" name="Inhaltsplatzhalter 5">
            <a:extLst>
              <a:ext uri="{FF2B5EF4-FFF2-40B4-BE49-F238E27FC236}">
                <a16:creationId xmlns:a16="http://schemas.microsoft.com/office/drawing/2014/main" id="{DC99FA59-5011-4918-86D8-48256F8A5D6B}"/>
              </a:ext>
            </a:extLst>
          </p:cNvPr>
          <p:cNvGraphicFramePr>
            <a:graphicFrameLocks noGrp="1"/>
          </p:cNvGraphicFramePr>
          <p:nvPr>
            <p:ph idx="1"/>
            <p:extLst>
              <p:ext uri="{D42A27DB-BD31-4B8C-83A1-F6EECF244321}">
                <p14:modId xmlns:p14="http://schemas.microsoft.com/office/powerpoint/2010/main" val="1120288690"/>
              </p:ext>
            </p:extLst>
          </p:nvPr>
        </p:nvGraphicFramePr>
        <p:xfrm>
          <a:off x="838200" y="1465006"/>
          <a:ext cx="10515600" cy="47119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4656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7704F1-004B-4269-B9A5-2EBFD17B333F}"/>
              </a:ext>
            </a:extLst>
          </p:cNvPr>
          <p:cNvSpPr>
            <a:spLocks noGrp="1"/>
          </p:cNvSpPr>
          <p:nvPr>
            <p:ph type="title"/>
          </p:nvPr>
        </p:nvSpPr>
        <p:spPr/>
        <p:txBody>
          <a:bodyPr/>
          <a:lstStyle/>
          <a:p>
            <a:r>
              <a:rPr lang="de-DE" dirty="0" err="1"/>
              <a:t>Representatives</a:t>
            </a:r>
            <a:r>
              <a:rPr lang="de-DE" dirty="0"/>
              <a:t> </a:t>
            </a:r>
            <a:r>
              <a:rPr lang="de-DE" dirty="0" err="1"/>
              <a:t>of</a:t>
            </a:r>
            <a:r>
              <a:rPr lang="de-DE" dirty="0"/>
              <a:t> </a:t>
            </a:r>
            <a:r>
              <a:rPr lang="de-DE" dirty="0" err="1"/>
              <a:t>both</a:t>
            </a:r>
            <a:r>
              <a:rPr lang="de-DE" dirty="0"/>
              <a:t> </a:t>
            </a:r>
            <a:r>
              <a:rPr lang="de-DE" dirty="0" err="1"/>
              <a:t>classes</a:t>
            </a:r>
            <a:r>
              <a:rPr lang="de-DE" dirty="0"/>
              <a:t> </a:t>
            </a:r>
            <a:r>
              <a:rPr lang="de-DE" dirty="0" err="1"/>
              <a:t>might</a:t>
            </a:r>
            <a:r>
              <a:rPr lang="de-DE" dirty="0"/>
              <a:t> </a:t>
            </a:r>
            <a:r>
              <a:rPr lang="de-DE" dirty="0" err="1"/>
              <a:t>meet</a:t>
            </a:r>
            <a:endParaRPr lang="de-DE" dirty="0"/>
          </a:p>
        </p:txBody>
      </p:sp>
      <p:sp>
        <p:nvSpPr>
          <p:cNvPr id="3" name="Inhaltsplatzhalter 2">
            <a:extLst>
              <a:ext uri="{FF2B5EF4-FFF2-40B4-BE49-F238E27FC236}">
                <a16:creationId xmlns:a16="http://schemas.microsoft.com/office/drawing/2014/main" id="{BCAE14E9-57C9-4B26-B95F-54DAFC6579A3}"/>
              </a:ext>
            </a:extLst>
          </p:cNvPr>
          <p:cNvSpPr>
            <a:spLocks noGrp="1"/>
          </p:cNvSpPr>
          <p:nvPr>
            <p:ph idx="1"/>
          </p:nvPr>
        </p:nvSpPr>
        <p:spPr/>
        <p:txBody>
          <a:bodyPr>
            <a:normAutofit lnSpcReduction="10000"/>
          </a:bodyPr>
          <a:lstStyle/>
          <a:p>
            <a:pPr marL="0" indent="0">
              <a:buNone/>
            </a:pPr>
            <a:r>
              <a:rPr lang="en-US" dirty="0"/>
              <a:t>What happens to </a:t>
            </a:r>
            <a:r>
              <a:rPr lang="en-US" cap="small" dirty="0"/>
              <a:t>gg</a:t>
            </a:r>
            <a:r>
              <a:rPr lang="en-US" dirty="0"/>
              <a:t> usually if only the </a:t>
            </a:r>
            <a:r>
              <a:rPr lang="en-US" cap="small" dirty="0" err="1"/>
              <a:t>rl</a:t>
            </a:r>
            <a:r>
              <a:rPr lang="en-US" dirty="0"/>
              <a:t> has this category? </a:t>
            </a:r>
          </a:p>
          <a:p>
            <a:pPr marL="514350" indent="-514350">
              <a:buAutoNum type="alphaLcParenR"/>
            </a:pPr>
            <a:r>
              <a:rPr lang="en-US" b="1" dirty="0"/>
              <a:t>reorganization</a:t>
            </a:r>
            <a:r>
              <a:rPr lang="en-US" dirty="0"/>
              <a:t>: The </a:t>
            </a:r>
            <a:r>
              <a:rPr lang="en-US" cap="small" dirty="0"/>
              <a:t>gg</a:t>
            </a:r>
            <a:r>
              <a:rPr lang="en-US" dirty="0"/>
              <a:t> system undergoes internal changes owing to the massive borrowing of </a:t>
            </a:r>
            <a:r>
              <a:rPr lang="en-US" cap="small" dirty="0"/>
              <a:t>gg</a:t>
            </a:r>
            <a:r>
              <a:rPr lang="en-US" dirty="0"/>
              <a:t>-less nouns from the </a:t>
            </a:r>
            <a:r>
              <a:rPr lang="en-US" cap="small" dirty="0"/>
              <a:t>dl</a:t>
            </a:r>
            <a:r>
              <a:rPr lang="en-US" dirty="0"/>
              <a:t>. E.g. one </a:t>
            </a:r>
            <a:r>
              <a:rPr lang="en-US" cap="small" dirty="0"/>
              <a:t>gg</a:t>
            </a:r>
            <a:r>
              <a:rPr lang="en-US" dirty="0"/>
              <a:t> receives most of the borrowings and thus marginalizes other </a:t>
            </a:r>
            <a:r>
              <a:rPr lang="en-US" cap="small" dirty="0" err="1"/>
              <a:t>gg</a:t>
            </a:r>
            <a:r>
              <a:rPr lang="en-US" dirty="0" err="1"/>
              <a:t>s</a:t>
            </a:r>
            <a:r>
              <a:rPr lang="en-US" dirty="0"/>
              <a:t>.</a:t>
            </a:r>
          </a:p>
          <a:p>
            <a:pPr marL="514350" indent="-514350">
              <a:buAutoNum type="alphaLcParenR"/>
            </a:pPr>
            <a:r>
              <a:rPr lang="de-DE" b="1" dirty="0" err="1"/>
              <a:t>reduction</a:t>
            </a:r>
            <a:r>
              <a:rPr lang="de-DE" dirty="0"/>
              <a:t>: Individual </a:t>
            </a:r>
            <a:r>
              <a:rPr lang="de-DE" cap="small" dirty="0" err="1"/>
              <a:t>gg</a:t>
            </a:r>
            <a:r>
              <a:rPr lang="de-DE" dirty="0" err="1"/>
              <a:t>s</a:t>
            </a:r>
            <a:r>
              <a:rPr lang="de-DE" dirty="0"/>
              <a:t> </a:t>
            </a:r>
            <a:r>
              <a:rPr lang="de-DE" dirty="0" err="1"/>
              <a:t>vanish</a:t>
            </a:r>
            <a:r>
              <a:rPr lang="de-DE" dirty="0"/>
              <a:t> </a:t>
            </a:r>
            <a:r>
              <a:rPr lang="de-DE" dirty="0" err="1"/>
              <a:t>from</a:t>
            </a:r>
            <a:r>
              <a:rPr lang="de-DE" dirty="0"/>
              <a:t> </a:t>
            </a:r>
            <a:r>
              <a:rPr lang="de-DE" dirty="0" err="1"/>
              <a:t>the</a:t>
            </a:r>
            <a:r>
              <a:rPr lang="de-DE" dirty="0"/>
              <a:t> </a:t>
            </a:r>
            <a:r>
              <a:rPr lang="de-DE" dirty="0" err="1"/>
              <a:t>system</a:t>
            </a:r>
            <a:r>
              <a:rPr lang="de-DE" dirty="0"/>
              <a:t> </a:t>
            </a:r>
            <a:r>
              <a:rPr lang="de-DE" dirty="0" err="1"/>
              <a:t>which</a:t>
            </a:r>
            <a:r>
              <a:rPr lang="de-DE" dirty="0"/>
              <a:t> </a:t>
            </a:r>
            <a:r>
              <a:rPr lang="de-DE" dirty="0" err="1"/>
              <a:t>diminishes</a:t>
            </a:r>
            <a:r>
              <a:rPr lang="de-DE" dirty="0"/>
              <a:t> in </a:t>
            </a:r>
            <a:r>
              <a:rPr lang="de-DE" dirty="0" err="1"/>
              <a:t>size</a:t>
            </a:r>
            <a:r>
              <a:rPr lang="de-DE" dirty="0"/>
              <a:t>. E.g. </a:t>
            </a:r>
            <a:r>
              <a:rPr lang="de-DE" dirty="0" err="1"/>
              <a:t>the</a:t>
            </a:r>
            <a:r>
              <a:rPr lang="de-DE" dirty="0"/>
              <a:t> </a:t>
            </a:r>
            <a:r>
              <a:rPr lang="de-DE" dirty="0" err="1"/>
              <a:t>neuter</a:t>
            </a:r>
            <a:r>
              <a:rPr lang="de-DE" dirty="0"/>
              <a:t> </a:t>
            </a:r>
            <a:r>
              <a:rPr lang="de-DE" dirty="0" err="1"/>
              <a:t>becomes</a:t>
            </a:r>
            <a:r>
              <a:rPr lang="de-DE" dirty="0"/>
              <a:t> </a:t>
            </a:r>
            <a:r>
              <a:rPr lang="de-DE" dirty="0" err="1"/>
              <a:t>unproductive</a:t>
            </a:r>
            <a:r>
              <a:rPr lang="de-DE" dirty="0"/>
              <a:t> and </a:t>
            </a:r>
            <a:r>
              <a:rPr lang="de-DE" dirty="0" err="1"/>
              <a:t>ultimately</a:t>
            </a:r>
            <a:r>
              <a:rPr lang="de-DE" dirty="0"/>
              <a:t> </a:t>
            </a:r>
            <a:r>
              <a:rPr lang="de-DE" dirty="0" err="1"/>
              <a:t>drops</a:t>
            </a:r>
            <a:r>
              <a:rPr lang="de-DE" dirty="0"/>
              <a:t> </a:t>
            </a:r>
            <a:r>
              <a:rPr lang="de-DE" dirty="0" err="1"/>
              <a:t>from</a:t>
            </a:r>
            <a:r>
              <a:rPr lang="de-DE" dirty="0"/>
              <a:t> </a:t>
            </a:r>
            <a:r>
              <a:rPr lang="de-DE" dirty="0" err="1"/>
              <a:t>the</a:t>
            </a:r>
            <a:r>
              <a:rPr lang="de-DE" dirty="0"/>
              <a:t> </a:t>
            </a:r>
            <a:r>
              <a:rPr lang="de-DE" dirty="0" err="1"/>
              <a:t>system</a:t>
            </a:r>
            <a:r>
              <a:rPr lang="de-DE" dirty="0"/>
              <a:t>.</a:t>
            </a:r>
          </a:p>
          <a:p>
            <a:pPr marL="514350" indent="-514350">
              <a:buAutoNum type="alphaLcParenR"/>
            </a:pPr>
            <a:r>
              <a:rPr lang="de-DE" b="1" dirty="0" err="1"/>
              <a:t>loss</a:t>
            </a:r>
            <a:r>
              <a:rPr lang="de-DE" dirty="0"/>
              <a:t>: The </a:t>
            </a:r>
            <a:r>
              <a:rPr lang="de-DE" dirty="0" err="1"/>
              <a:t>entire</a:t>
            </a:r>
            <a:r>
              <a:rPr lang="de-DE" dirty="0"/>
              <a:t> </a:t>
            </a:r>
            <a:r>
              <a:rPr lang="de-DE" cap="small" dirty="0" err="1"/>
              <a:t>gg</a:t>
            </a:r>
            <a:r>
              <a:rPr lang="de-DE" dirty="0"/>
              <a:t>-system </a:t>
            </a:r>
            <a:r>
              <a:rPr lang="de-DE" dirty="0" err="1"/>
              <a:t>disintegrates</a:t>
            </a:r>
            <a:r>
              <a:rPr lang="de-DE" dirty="0"/>
              <a:t> and </a:t>
            </a:r>
            <a:r>
              <a:rPr lang="de-DE" dirty="0" err="1"/>
              <a:t>ceases</a:t>
            </a:r>
            <a:r>
              <a:rPr lang="de-DE" dirty="0"/>
              <a:t> </a:t>
            </a:r>
            <a:r>
              <a:rPr lang="de-DE" dirty="0" err="1"/>
              <a:t>to</a:t>
            </a:r>
            <a:r>
              <a:rPr lang="de-DE" dirty="0"/>
              <a:t> </a:t>
            </a:r>
            <a:r>
              <a:rPr lang="de-DE" dirty="0" err="1"/>
              <a:t>be</a:t>
            </a:r>
            <a:r>
              <a:rPr lang="de-DE" dirty="0"/>
              <a:t> </a:t>
            </a:r>
            <a:r>
              <a:rPr lang="de-DE" dirty="0" err="1"/>
              <a:t>functional</a:t>
            </a:r>
            <a:r>
              <a:rPr lang="de-DE" dirty="0"/>
              <a:t> </a:t>
            </a:r>
            <a:r>
              <a:rPr lang="de-DE" dirty="0" err="1"/>
              <a:t>since</a:t>
            </a:r>
            <a:r>
              <a:rPr lang="de-DE" dirty="0"/>
              <a:t> </a:t>
            </a:r>
            <a:r>
              <a:rPr lang="de-DE" dirty="0" err="1"/>
              <a:t>the</a:t>
            </a:r>
            <a:r>
              <a:rPr lang="de-DE" dirty="0"/>
              <a:t> </a:t>
            </a:r>
            <a:r>
              <a:rPr lang="de-DE" cap="small" dirty="0" err="1"/>
              <a:t>gg</a:t>
            </a:r>
            <a:r>
              <a:rPr lang="de-DE" dirty="0" err="1"/>
              <a:t>-less</a:t>
            </a:r>
            <a:r>
              <a:rPr lang="de-DE" dirty="0"/>
              <a:t> </a:t>
            </a:r>
            <a:r>
              <a:rPr lang="de-DE" dirty="0" err="1"/>
              <a:t>loan</a:t>
            </a:r>
            <a:r>
              <a:rPr lang="de-DE" dirty="0"/>
              <a:t> </a:t>
            </a:r>
            <a:r>
              <a:rPr lang="de-DE" dirty="0" err="1"/>
              <a:t>nouns</a:t>
            </a:r>
            <a:r>
              <a:rPr lang="de-DE" dirty="0"/>
              <a:t> </a:t>
            </a:r>
            <a:r>
              <a:rPr lang="de-DE" dirty="0" err="1"/>
              <a:t>abound</a:t>
            </a:r>
            <a:r>
              <a:rPr lang="de-DE" dirty="0"/>
              <a:t> </a:t>
            </a:r>
            <a:r>
              <a:rPr lang="de-DE" dirty="0" err="1"/>
              <a:t>to</a:t>
            </a:r>
            <a:r>
              <a:rPr lang="de-DE" dirty="0"/>
              <a:t> such an </a:t>
            </a:r>
            <a:r>
              <a:rPr lang="de-DE" dirty="0" err="1"/>
              <a:t>extent</a:t>
            </a:r>
            <a:r>
              <a:rPr lang="de-DE" dirty="0"/>
              <a:t> </a:t>
            </a:r>
            <a:r>
              <a:rPr lang="de-DE" dirty="0" err="1"/>
              <a:t>that</a:t>
            </a:r>
            <a:r>
              <a:rPr lang="de-DE" dirty="0"/>
              <a:t> </a:t>
            </a:r>
            <a:r>
              <a:rPr lang="de-DE" cap="small" dirty="0" err="1"/>
              <a:t>rl</a:t>
            </a:r>
            <a:r>
              <a:rPr lang="de-DE" dirty="0"/>
              <a:t> </a:t>
            </a:r>
            <a:r>
              <a:rPr lang="de-DE" dirty="0" err="1"/>
              <a:t>speakers</a:t>
            </a:r>
            <a:r>
              <a:rPr lang="de-DE" dirty="0"/>
              <a:t> </a:t>
            </a:r>
            <a:r>
              <a:rPr lang="de-DE" dirty="0" err="1"/>
              <a:t>are</a:t>
            </a:r>
            <a:r>
              <a:rPr lang="de-DE" dirty="0"/>
              <a:t> </a:t>
            </a:r>
            <a:r>
              <a:rPr lang="de-DE" dirty="0" err="1"/>
              <a:t>unable</a:t>
            </a:r>
            <a:r>
              <a:rPr lang="de-DE" dirty="0"/>
              <a:t> </a:t>
            </a:r>
            <a:r>
              <a:rPr lang="de-DE" dirty="0" err="1"/>
              <a:t>to</a:t>
            </a:r>
            <a:r>
              <a:rPr lang="de-DE" dirty="0"/>
              <a:t> </a:t>
            </a:r>
            <a:r>
              <a:rPr lang="de-DE" dirty="0" err="1"/>
              <a:t>assign</a:t>
            </a:r>
            <a:r>
              <a:rPr lang="de-DE" dirty="0"/>
              <a:t> </a:t>
            </a:r>
            <a:r>
              <a:rPr lang="de-DE" dirty="0" err="1"/>
              <a:t>them</a:t>
            </a:r>
            <a:r>
              <a:rPr lang="de-DE" dirty="0"/>
              <a:t> </a:t>
            </a:r>
            <a:r>
              <a:rPr lang="de-DE" dirty="0" err="1"/>
              <a:t>systematically</a:t>
            </a:r>
            <a:r>
              <a:rPr lang="de-DE" dirty="0"/>
              <a:t> </a:t>
            </a:r>
            <a:r>
              <a:rPr lang="de-DE" dirty="0" err="1"/>
              <a:t>to</a:t>
            </a:r>
            <a:r>
              <a:rPr lang="de-DE" dirty="0"/>
              <a:t> </a:t>
            </a:r>
            <a:r>
              <a:rPr lang="de-DE" cap="small" dirty="0" err="1"/>
              <a:t>gg</a:t>
            </a:r>
            <a:r>
              <a:rPr lang="de-DE" dirty="0" err="1"/>
              <a:t>s</a:t>
            </a:r>
            <a:r>
              <a:rPr lang="de-DE" dirty="0"/>
              <a:t> and </a:t>
            </a:r>
            <a:r>
              <a:rPr lang="de-DE" dirty="0" err="1"/>
              <a:t>subsequently</a:t>
            </a:r>
            <a:r>
              <a:rPr lang="de-DE" dirty="0"/>
              <a:t> </a:t>
            </a:r>
            <a:r>
              <a:rPr lang="de-DE" dirty="0" err="1"/>
              <a:t>extend</a:t>
            </a:r>
            <a:r>
              <a:rPr lang="de-DE" dirty="0"/>
              <a:t> </a:t>
            </a:r>
            <a:r>
              <a:rPr lang="de-DE" dirty="0" err="1"/>
              <a:t>this</a:t>
            </a:r>
            <a:r>
              <a:rPr lang="de-DE" dirty="0"/>
              <a:t> </a:t>
            </a:r>
            <a:r>
              <a:rPr lang="de-DE" dirty="0" err="1"/>
              <a:t>uncertainty</a:t>
            </a:r>
            <a:r>
              <a:rPr lang="de-DE" dirty="0"/>
              <a:t> </a:t>
            </a:r>
            <a:r>
              <a:rPr lang="de-DE" dirty="0" err="1"/>
              <a:t>to</a:t>
            </a:r>
            <a:r>
              <a:rPr lang="de-DE" dirty="0"/>
              <a:t> native </a:t>
            </a:r>
            <a:r>
              <a:rPr lang="de-DE" dirty="0" err="1"/>
              <a:t>nouns</a:t>
            </a:r>
            <a:r>
              <a:rPr lang="de-DE" dirty="0"/>
              <a:t>.</a:t>
            </a:r>
          </a:p>
        </p:txBody>
      </p:sp>
    </p:spTree>
    <p:extLst>
      <p:ext uri="{BB962C8B-B14F-4D97-AF65-F5344CB8AC3E}">
        <p14:creationId xmlns:p14="http://schemas.microsoft.com/office/powerpoint/2010/main" val="29006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A9ABFB-431A-4D8D-94A7-10FA012F49DC}"/>
              </a:ext>
            </a:extLst>
          </p:cNvPr>
          <p:cNvSpPr>
            <a:spLocks noGrp="1"/>
          </p:cNvSpPr>
          <p:nvPr>
            <p:ph type="title"/>
          </p:nvPr>
        </p:nvSpPr>
        <p:spPr/>
        <p:txBody>
          <a:bodyPr/>
          <a:lstStyle/>
          <a:p>
            <a:r>
              <a:rPr lang="de-DE" dirty="0" err="1"/>
              <a:t>Scepticism</a:t>
            </a:r>
            <a:endParaRPr lang="de-DE" dirty="0"/>
          </a:p>
        </p:txBody>
      </p:sp>
      <p:sp>
        <p:nvSpPr>
          <p:cNvPr id="3" name="Inhaltsplatzhalter 2">
            <a:extLst>
              <a:ext uri="{FF2B5EF4-FFF2-40B4-BE49-F238E27FC236}">
                <a16:creationId xmlns:a16="http://schemas.microsoft.com/office/drawing/2014/main" id="{6C1538E8-1838-4B45-88F3-2AE3AA93BB9F}"/>
              </a:ext>
            </a:extLst>
          </p:cNvPr>
          <p:cNvSpPr>
            <a:spLocks noGrp="1"/>
          </p:cNvSpPr>
          <p:nvPr>
            <p:ph idx="1"/>
          </p:nvPr>
        </p:nvSpPr>
        <p:spPr/>
        <p:txBody>
          <a:bodyPr>
            <a:normAutofit lnSpcReduction="10000"/>
          </a:bodyPr>
          <a:lstStyle/>
          <a:p>
            <a:r>
              <a:rPr lang="en-US" dirty="0"/>
              <a:t>The genesis of </a:t>
            </a:r>
            <a:r>
              <a:rPr lang="en-US" cap="small" dirty="0"/>
              <a:t>gg</a:t>
            </a:r>
            <a:r>
              <a:rPr lang="en-US" dirty="0"/>
              <a:t> is generally a </a:t>
            </a:r>
            <a:r>
              <a:rPr lang="en-US" i="1" dirty="0" err="1"/>
              <a:t>rarum</a:t>
            </a:r>
            <a:r>
              <a:rPr lang="en-US" dirty="0"/>
              <a:t> in the documented dynamics of human languages whether language contact is accounted for or not (Field 2002: 192). </a:t>
            </a:r>
          </a:p>
          <a:p>
            <a:r>
              <a:rPr lang="en-US" dirty="0"/>
              <a:t>Following Wohlgemuth/</a:t>
            </a:r>
            <a:r>
              <a:rPr lang="en-US" dirty="0" err="1"/>
              <a:t>Cysouw</a:t>
            </a:r>
            <a:r>
              <a:rPr lang="en-US" dirty="0"/>
              <a:t> (2010), </a:t>
            </a:r>
            <a:r>
              <a:rPr lang="en-US" i="1" dirty="0" err="1"/>
              <a:t>rara</a:t>
            </a:r>
            <a:r>
              <a:rPr lang="en-US" dirty="0"/>
              <a:t> of this kind call for an extra explanation unless they can be counted out on logical grounds. </a:t>
            </a:r>
          </a:p>
          <a:p>
            <a:r>
              <a:rPr lang="en-US" dirty="0" err="1"/>
              <a:t>Claudi</a:t>
            </a:r>
            <a:r>
              <a:rPr lang="en-US" dirty="0"/>
              <a:t> (1985: 139–140) describes the rise of a </a:t>
            </a:r>
            <a:r>
              <a:rPr lang="en-US" cap="small" dirty="0"/>
              <a:t>gg</a:t>
            </a:r>
            <a:r>
              <a:rPr lang="en-US" dirty="0"/>
              <a:t>-system in Zande and explicitly excludes language contact as a factor in this process. </a:t>
            </a:r>
          </a:p>
          <a:p>
            <a:r>
              <a:rPr lang="en-US" dirty="0"/>
              <a:t>Similarly, Corbett (1991: 313) mentions several cases of </a:t>
            </a:r>
            <a:r>
              <a:rPr lang="en-US" cap="small" dirty="0"/>
              <a:t>gg</a:t>
            </a:r>
            <a:r>
              <a:rPr lang="en-US" dirty="0"/>
              <a:t>-systems which have undergone further internal differentiation so that new sub-categories have come into being – although without any discernible external influence.</a:t>
            </a:r>
            <a:endParaRPr lang="de-DE" dirty="0"/>
          </a:p>
        </p:txBody>
      </p:sp>
    </p:spTree>
    <p:extLst>
      <p:ext uri="{BB962C8B-B14F-4D97-AF65-F5344CB8AC3E}">
        <p14:creationId xmlns:p14="http://schemas.microsoft.com/office/powerpoint/2010/main" val="2582259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EA7FFE-CA76-4B69-9F0D-F42B569D8D95}"/>
              </a:ext>
            </a:extLst>
          </p:cNvPr>
          <p:cNvSpPr>
            <a:spLocks noGrp="1"/>
          </p:cNvSpPr>
          <p:nvPr>
            <p:ph type="title"/>
          </p:nvPr>
        </p:nvSpPr>
        <p:spPr/>
        <p:txBody>
          <a:bodyPr/>
          <a:lstStyle/>
          <a:p>
            <a:r>
              <a:rPr lang="de-DE" dirty="0"/>
              <a:t>Support</a:t>
            </a:r>
          </a:p>
        </p:txBody>
      </p:sp>
      <p:sp>
        <p:nvSpPr>
          <p:cNvPr id="3" name="Inhaltsplatzhalter 2">
            <a:extLst>
              <a:ext uri="{FF2B5EF4-FFF2-40B4-BE49-F238E27FC236}">
                <a16:creationId xmlns:a16="http://schemas.microsoft.com/office/drawing/2014/main" id="{C6EA1CD5-0D49-4245-8C4F-5AB5B0BDD754}"/>
              </a:ext>
            </a:extLst>
          </p:cNvPr>
          <p:cNvSpPr>
            <a:spLocks noGrp="1"/>
          </p:cNvSpPr>
          <p:nvPr>
            <p:ph idx="1"/>
          </p:nvPr>
        </p:nvSpPr>
        <p:spPr/>
        <p:txBody>
          <a:bodyPr/>
          <a:lstStyle/>
          <a:p>
            <a:r>
              <a:rPr lang="en-US" dirty="0" err="1"/>
              <a:t>Gardani</a:t>
            </a:r>
            <a:r>
              <a:rPr lang="en-US" dirty="0"/>
              <a:t> (2012: 77) claims that </a:t>
            </a:r>
            <a:r>
              <a:rPr lang="en-US" cap="small" dirty="0"/>
              <a:t>gg</a:t>
            </a:r>
            <a:r>
              <a:rPr lang="en-US" dirty="0"/>
              <a:t> as inherent property of nouns can be borrowed much more easily and much more frequently than morphosyntactic categories such as case. </a:t>
            </a:r>
          </a:p>
          <a:p>
            <a:r>
              <a:rPr lang="en-US" dirty="0"/>
              <a:t>Matras (2009: 174) goes a step further since he assumes that “[g]ender may also be introduced into a language along with borrowed forms,” meaning: an erstwhile </a:t>
            </a:r>
            <a:r>
              <a:rPr lang="en-US" cap="small" dirty="0"/>
              <a:t>gg</a:t>
            </a:r>
            <a:r>
              <a:rPr lang="en-US" dirty="0"/>
              <a:t>-less </a:t>
            </a:r>
            <a:r>
              <a:rPr lang="en-US" cap="small" dirty="0" err="1"/>
              <a:t>rl</a:t>
            </a:r>
            <a:r>
              <a:rPr lang="en-US" dirty="0"/>
              <a:t> may acquire </a:t>
            </a:r>
            <a:r>
              <a:rPr lang="en-US" cap="small" dirty="0"/>
              <a:t>gg</a:t>
            </a:r>
            <a:r>
              <a:rPr lang="en-US" dirty="0"/>
              <a:t> by way of borrowing gendered items from a </a:t>
            </a:r>
            <a:r>
              <a:rPr lang="en-US" cap="small" dirty="0"/>
              <a:t>dl</a:t>
            </a:r>
            <a:r>
              <a:rPr lang="en-US" dirty="0"/>
              <a:t>.</a:t>
            </a:r>
            <a:endParaRPr lang="de-DE" dirty="0"/>
          </a:p>
        </p:txBody>
      </p:sp>
    </p:spTree>
    <p:extLst>
      <p:ext uri="{BB962C8B-B14F-4D97-AF65-F5344CB8AC3E}">
        <p14:creationId xmlns:p14="http://schemas.microsoft.com/office/powerpoint/2010/main" val="412557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1B30C1-4C4C-4260-91C5-66A4534A046F}"/>
              </a:ext>
            </a:extLst>
          </p:cNvPr>
          <p:cNvSpPr>
            <a:spLocks noGrp="1"/>
          </p:cNvSpPr>
          <p:nvPr>
            <p:ph type="title"/>
          </p:nvPr>
        </p:nvSpPr>
        <p:spPr>
          <a:xfrm>
            <a:off x="838200" y="365126"/>
            <a:ext cx="10515600" cy="315912"/>
          </a:xfrm>
        </p:spPr>
        <p:txBody>
          <a:bodyPr>
            <a:normAutofit fontScale="90000"/>
          </a:bodyPr>
          <a:lstStyle/>
          <a:p>
            <a:r>
              <a:rPr lang="de-DE" sz="2800" dirty="0" err="1"/>
              <a:t>Hypotheses</a:t>
            </a:r>
            <a:r>
              <a:rPr lang="de-DE" sz="2800" dirty="0"/>
              <a:t> </a:t>
            </a:r>
            <a:r>
              <a:rPr lang="de-DE" sz="2800" dirty="0" err="1"/>
              <a:t>to</a:t>
            </a:r>
            <a:r>
              <a:rPr lang="de-DE" sz="2800" dirty="0"/>
              <a:t> </a:t>
            </a:r>
            <a:r>
              <a:rPr lang="de-DE" sz="2800" dirty="0" err="1"/>
              <a:t>go</a:t>
            </a:r>
            <a:r>
              <a:rPr lang="de-DE" sz="2800" dirty="0"/>
              <a:t> </a:t>
            </a:r>
            <a:r>
              <a:rPr lang="de-DE" sz="2800" dirty="0" err="1"/>
              <a:t>by</a:t>
            </a:r>
            <a:endParaRPr lang="de-DE" sz="2800" dirty="0"/>
          </a:p>
        </p:txBody>
      </p:sp>
      <p:sp>
        <p:nvSpPr>
          <p:cNvPr id="3" name="Inhaltsplatzhalter 2">
            <a:extLst>
              <a:ext uri="{FF2B5EF4-FFF2-40B4-BE49-F238E27FC236}">
                <a16:creationId xmlns:a16="http://schemas.microsoft.com/office/drawing/2014/main" id="{41E9E589-DE2F-494B-8D35-B76258F6289B}"/>
              </a:ext>
            </a:extLst>
          </p:cNvPr>
          <p:cNvSpPr>
            <a:spLocks noGrp="1"/>
          </p:cNvSpPr>
          <p:nvPr>
            <p:ph idx="1"/>
          </p:nvPr>
        </p:nvSpPr>
        <p:spPr>
          <a:xfrm>
            <a:off x="838200" y="776748"/>
            <a:ext cx="10515600" cy="5810865"/>
          </a:xfrm>
        </p:spPr>
        <p:txBody>
          <a:bodyPr>
            <a:normAutofit lnSpcReduction="10000"/>
          </a:bodyPr>
          <a:lstStyle/>
          <a:p>
            <a:pPr marL="0" indent="0">
              <a:buNone/>
            </a:pPr>
            <a:r>
              <a:rPr lang="en-US" sz="1600" b="1" dirty="0"/>
              <a:t>Hypothesis 1: </a:t>
            </a:r>
            <a:r>
              <a:rPr lang="en-US" sz="1600" cap="small" dirty="0"/>
              <a:t>gg</a:t>
            </a:r>
            <a:r>
              <a:rPr lang="en-US" sz="1600" dirty="0"/>
              <a:t> may emerge in situations of language contact between a </a:t>
            </a:r>
            <a:r>
              <a:rPr lang="en-US" sz="1600" cap="small" dirty="0"/>
              <a:t>dl</a:t>
            </a:r>
            <a:r>
              <a:rPr lang="en-US" sz="1600" dirty="0"/>
              <a:t> with </a:t>
            </a:r>
            <a:r>
              <a:rPr lang="en-US" sz="1600" cap="small" dirty="0"/>
              <a:t>gg</a:t>
            </a:r>
            <a:r>
              <a:rPr lang="en-US" sz="1600" dirty="0"/>
              <a:t> and a </a:t>
            </a:r>
            <a:r>
              <a:rPr lang="en-US" sz="1600" cap="small" dirty="0" err="1"/>
              <a:t>rl</a:t>
            </a:r>
            <a:r>
              <a:rPr lang="en-US" sz="1600" dirty="0"/>
              <a:t> without </a:t>
            </a:r>
            <a:r>
              <a:rPr lang="en-US" sz="1600" cap="small" dirty="0"/>
              <a:t>gg</a:t>
            </a:r>
            <a:r>
              <a:rPr lang="en-US" sz="1600" dirty="0"/>
              <a:t> via copying.</a:t>
            </a:r>
          </a:p>
          <a:p>
            <a:pPr marL="0" indent="0">
              <a:buNone/>
            </a:pPr>
            <a:r>
              <a:rPr lang="en-US" sz="1600" b="1" dirty="0"/>
              <a:t>Hypothesis 2: </a:t>
            </a:r>
            <a:r>
              <a:rPr lang="en-US" sz="1600" dirty="0"/>
              <a:t>The contact-induced genesis of</a:t>
            </a:r>
            <a:r>
              <a:rPr lang="en-US" sz="1600" cap="small" dirty="0"/>
              <a:t> gg</a:t>
            </a:r>
            <a:r>
              <a:rPr lang="en-US" sz="1600" dirty="0"/>
              <a:t> starts within the NP and involves the adjectival attributes of a given head noun.</a:t>
            </a:r>
          </a:p>
          <a:p>
            <a:pPr marL="0" indent="0">
              <a:buNone/>
            </a:pPr>
            <a:r>
              <a:rPr lang="en-US" sz="1600" b="1" dirty="0"/>
              <a:t>Hypothesis 3: </a:t>
            </a:r>
            <a:r>
              <a:rPr lang="en-US" sz="1600" dirty="0"/>
              <a:t>The contact-induced NP-internal genesis of</a:t>
            </a:r>
            <a:r>
              <a:rPr lang="en-US" sz="1600" cap="small" dirty="0"/>
              <a:t> gg</a:t>
            </a:r>
            <a:r>
              <a:rPr lang="en-US" sz="1600" dirty="0"/>
              <a:t> starts with a small subset of the nouns of the </a:t>
            </a:r>
            <a:r>
              <a:rPr lang="en-US" sz="1600" cap="small" dirty="0" err="1"/>
              <a:t>rl</a:t>
            </a:r>
            <a:r>
              <a:rPr lang="en-US" sz="1600" dirty="0"/>
              <a:t>.</a:t>
            </a:r>
          </a:p>
          <a:p>
            <a:pPr marL="0" indent="0">
              <a:buNone/>
            </a:pPr>
            <a:r>
              <a:rPr lang="en-US" sz="1600" b="1" dirty="0"/>
              <a:t>Hypothesis 4: </a:t>
            </a:r>
            <a:r>
              <a:rPr lang="en-US" sz="1600" dirty="0"/>
              <a:t>The contact-induced NP-internal genesis of</a:t>
            </a:r>
            <a:r>
              <a:rPr lang="en-US" sz="1600" cap="small" dirty="0"/>
              <a:t> gg</a:t>
            </a:r>
            <a:r>
              <a:rPr lang="en-US" sz="1600" dirty="0"/>
              <a:t> may remain optional for an indefinite period of time.</a:t>
            </a:r>
          </a:p>
          <a:p>
            <a:pPr marL="0" indent="0">
              <a:buNone/>
            </a:pPr>
            <a:r>
              <a:rPr lang="en-US" sz="1600" b="1" dirty="0"/>
              <a:t>Hypothesis 5: </a:t>
            </a:r>
            <a:r>
              <a:rPr lang="en-US" sz="1600" dirty="0"/>
              <a:t>Prior to the contact-induced NP-internal genesis of</a:t>
            </a:r>
            <a:r>
              <a:rPr lang="en-US" sz="1600" cap="small" dirty="0"/>
              <a:t> gg</a:t>
            </a:r>
            <a:r>
              <a:rPr lang="en-US" sz="1600" dirty="0"/>
              <a:t> the </a:t>
            </a:r>
            <a:r>
              <a:rPr lang="en-US" sz="1600" cap="small" dirty="0" err="1"/>
              <a:t>rl</a:t>
            </a:r>
            <a:r>
              <a:rPr lang="en-US" sz="1600" dirty="0"/>
              <a:t> may borrow sex-marking patterns from the </a:t>
            </a:r>
            <a:r>
              <a:rPr lang="en-US" sz="1600" cap="small" dirty="0"/>
              <a:t>dl</a:t>
            </a:r>
            <a:r>
              <a:rPr lang="en-US" sz="1600" dirty="0"/>
              <a:t>.</a:t>
            </a:r>
          </a:p>
          <a:p>
            <a:pPr marL="0" indent="0">
              <a:buNone/>
            </a:pPr>
            <a:r>
              <a:rPr lang="en-US" sz="1600" b="1" dirty="0"/>
              <a:t>Hypothesis 6: </a:t>
            </a:r>
            <a:r>
              <a:rPr lang="en-US" sz="1600" dirty="0"/>
              <a:t>Prior to the contact-induced NP-internal genesis of</a:t>
            </a:r>
            <a:r>
              <a:rPr lang="en-US" sz="1600" cap="small" dirty="0"/>
              <a:t> gg</a:t>
            </a:r>
            <a:r>
              <a:rPr lang="en-US" sz="1600" dirty="0"/>
              <a:t> the </a:t>
            </a:r>
            <a:r>
              <a:rPr lang="en-US" sz="1600" cap="small" dirty="0" err="1"/>
              <a:t>rl</a:t>
            </a:r>
            <a:r>
              <a:rPr lang="en-US" sz="1600" dirty="0"/>
              <a:t> may borrow sex-marked affective morphology for expressions referring to human beings.</a:t>
            </a:r>
          </a:p>
          <a:p>
            <a:pPr marL="0" indent="0">
              <a:buNone/>
            </a:pPr>
            <a:r>
              <a:rPr lang="en-US" sz="1600" b="1" dirty="0"/>
              <a:t>Hypothesis 7: </a:t>
            </a:r>
            <a:r>
              <a:rPr lang="en-US" sz="1600" dirty="0"/>
              <a:t>The contact-induced NP-internal genesis of</a:t>
            </a:r>
            <a:r>
              <a:rPr lang="en-US" sz="1600" cap="small" dirty="0"/>
              <a:t> gg</a:t>
            </a:r>
            <a:r>
              <a:rPr lang="en-US" sz="1600" dirty="0"/>
              <a:t> may remain the mark of a certain social group.</a:t>
            </a:r>
          </a:p>
          <a:p>
            <a:pPr marL="0" indent="0">
              <a:buNone/>
            </a:pPr>
            <a:r>
              <a:rPr lang="en-US" sz="1600" b="1" dirty="0"/>
              <a:t>Hypothesis 8: </a:t>
            </a:r>
            <a:r>
              <a:rPr lang="en-US" sz="1600" dirty="0"/>
              <a:t>The contact-induced NP-internal genesis of</a:t>
            </a:r>
            <a:r>
              <a:rPr lang="en-US" sz="1600" cap="small" dirty="0"/>
              <a:t> gg</a:t>
            </a:r>
            <a:r>
              <a:rPr lang="en-US" sz="1600" dirty="0"/>
              <a:t> starts with a small subset of loan adjectives in the </a:t>
            </a:r>
            <a:r>
              <a:rPr lang="en-US" sz="1600" cap="small" dirty="0" err="1"/>
              <a:t>rl</a:t>
            </a:r>
            <a:r>
              <a:rPr lang="en-US" sz="1600" dirty="0"/>
              <a:t>.</a:t>
            </a:r>
          </a:p>
          <a:p>
            <a:pPr marL="0" indent="0">
              <a:buNone/>
            </a:pPr>
            <a:r>
              <a:rPr lang="en-US" sz="1600" b="1" dirty="0"/>
              <a:t>Hypothesis 9: </a:t>
            </a:r>
            <a:r>
              <a:rPr lang="en-US" sz="1600" dirty="0"/>
              <a:t>The contact-induced NP-internal genesis of</a:t>
            </a:r>
            <a:r>
              <a:rPr lang="en-US" sz="1600" cap="small" dirty="0"/>
              <a:t> gg</a:t>
            </a:r>
            <a:r>
              <a:rPr lang="en-US" sz="1600" dirty="0"/>
              <a:t> starts with the introduction of a formal marking for words (or their modifiers) referring to female referents.</a:t>
            </a:r>
          </a:p>
          <a:p>
            <a:pPr marL="0" indent="0">
              <a:buNone/>
            </a:pPr>
            <a:r>
              <a:rPr lang="en-US" sz="1600" b="1" dirty="0"/>
              <a:t>Hypothesis 10: </a:t>
            </a:r>
            <a:r>
              <a:rPr lang="en-US" sz="1600" dirty="0"/>
              <a:t>The contact-induced genesis of</a:t>
            </a:r>
            <a:r>
              <a:rPr lang="en-US" sz="1600" cap="small" dirty="0"/>
              <a:t> gg</a:t>
            </a:r>
            <a:r>
              <a:rPr lang="en-US" sz="1600" dirty="0"/>
              <a:t> starts in a very limited segment of the grammatical system.</a:t>
            </a:r>
            <a:endParaRPr lang="de-DE" sz="1600" dirty="0"/>
          </a:p>
          <a:p>
            <a:pPr marL="0" indent="0">
              <a:buNone/>
            </a:pPr>
            <a:r>
              <a:rPr lang="en-US" sz="1600" b="1" dirty="0"/>
              <a:t>Hypothesis 11: </a:t>
            </a:r>
            <a:r>
              <a:rPr lang="en-US" sz="1600" dirty="0"/>
              <a:t>If several “marked” </a:t>
            </a:r>
            <a:r>
              <a:rPr lang="en-US" sz="1600" cap="small" dirty="0"/>
              <a:t>gg</a:t>
            </a:r>
            <a:r>
              <a:rPr lang="en-US" sz="1600" dirty="0"/>
              <a:t>-categories exist in the </a:t>
            </a:r>
            <a:r>
              <a:rPr lang="en-US" sz="1600" cap="small" dirty="0"/>
              <a:t>dl</a:t>
            </a:r>
            <a:r>
              <a:rPr lang="en-US" sz="1600" dirty="0"/>
              <a:t>, the </a:t>
            </a:r>
            <a:r>
              <a:rPr lang="en-US" sz="1600" cap="small" dirty="0"/>
              <a:t>f</a:t>
            </a:r>
            <a:r>
              <a:rPr lang="en-US" sz="1600" dirty="0"/>
              <a:t> is the most likely to be borrowed.</a:t>
            </a:r>
          </a:p>
          <a:p>
            <a:pPr marL="0" indent="0">
              <a:buNone/>
            </a:pPr>
            <a:r>
              <a:rPr lang="en-US" sz="1600" b="1" dirty="0"/>
              <a:t>Hypothesis 12: </a:t>
            </a:r>
            <a:r>
              <a:rPr lang="en-US" sz="1600" dirty="0"/>
              <a:t>The contact-induced genesis of</a:t>
            </a:r>
            <a:r>
              <a:rPr lang="en-US" sz="1600" cap="small" dirty="0"/>
              <a:t> gg</a:t>
            </a:r>
            <a:r>
              <a:rPr lang="en-US" sz="1600" dirty="0"/>
              <a:t> may exclusively involve loanwords (controllers and targets) in the </a:t>
            </a:r>
            <a:r>
              <a:rPr lang="en-US" sz="1600" cap="small" dirty="0" err="1"/>
              <a:t>rl</a:t>
            </a:r>
            <a:r>
              <a:rPr lang="en-US" sz="1600" dirty="0"/>
              <a:t>.</a:t>
            </a:r>
            <a:endParaRPr lang="de-DE" sz="1600" dirty="0"/>
          </a:p>
          <a:p>
            <a:pPr marL="0" indent="0">
              <a:buNone/>
            </a:pPr>
            <a:r>
              <a:rPr lang="en-US" sz="1600" b="1" dirty="0"/>
              <a:t>Hypothesis 13: </a:t>
            </a:r>
            <a:r>
              <a:rPr lang="en-US" sz="1600" dirty="0"/>
              <a:t>The contact-induced genesis of</a:t>
            </a:r>
            <a:r>
              <a:rPr lang="en-US" sz="1600" cap="small" dirty="0"/>
              <a:t> gg</a:t>
            </a:r>
            <a:r>
              <a:rPr lang="en-US" sz="1600" dirty="0"/>
              <a:t> starts under particular syntactic conditions (e.g. word order).</a:t>
            </a:r>
          </a:p>
          <a:p>
            <a:pPr marL="0" indent="0">
              <a:buNone/>
            </a:pPr>
            <a:r>
              <a:rPr lang="en-US" sz="1600" b="1" dirty="0"/>
              <a:t>Hypothesis 14: </a:t>
            </a:r>
            <a:r>
              <a:rPr lang="en-US" sz="1600" dirty="0"/>
              <a:t>The contact-induced genesis of</a:t>
            </a:r>
            <a:r>
              <a:rPr lang="en-US" sz="1600" cap="small" dirty="0"/>
              <a:t> gg</a:t>
            </a:r>
            <a:r>
              <a:rPr lang="en-US" sz="1600" dirty="0"/>
              <a:t> may start in a regional variety of a </a:t>
            </a:r>
            <a:r>
              <a:rPr lang="en-US" sz="1600" cap="small" dirty="0" err="1"/>
              <a:t>rl</a:t>
            </a:r>
            <a:r>
              <a:rPr lang="en-US" sz="1600" dirty="0"/>
              <a:t> whose standard remains immune against the introduction of contact-borne </a:t>
            </a:r>
            <a:r>
              <a:rPr lang="en-US" sz="1600" cap="small" dirty="0"/>
              <a:t>gg</a:t>
            </a:r>
            <a:r>
              <a:rPr lang="en-US" sz="1600" dirty="0"/>
              <a:t>.</a:t>
            </a:r>
            <a:endParaRPr lang="de-DE" sz="1600" dirty="0"/>
          </a:p>
          <a:p>
            <a:pPr marL="0" indent="0">
              <a:buNone/>
            </a:pPr>
            <a:r>
              <a:rPr lang="en-US" sz="1600" b="1" dirty="0"/>
              <a:t>Hypothesis 15: </a:t>
            </a:r>
            <a:r>
              <a:rPr lang="en-US" sz="1600" dirty="0"/>
              <a:t>The contact-induced genesis of</a:t>
            </a:r>
            <a:r>
              <a:rPr lang="en-US" sz="1600" cap="small" dirty="0"/>
              <a:t> gg</a:t>
            </a:r>
            <a:r>
              <a:rPr lang="en-US" sz="1600" dirty="0"/>
              <a:t> may start in and be confined to the high style or high (written) register of the replica language.</a:t>
            </a:r>
            <a:endParaRPr lang="de-DE" sz="1600" dirty="0"/>
          </a:p>
        </p:txBody>
      </p:sp>
    </p:spTree>
    <p:extLst>
      <p:ext uri="{BB962C8B-B14F-4D97-AF65-F5344CB8AC3E}">
        <p14:creationId xmlns:p14="http://schemas.microsoft.com/office/powerpoint/2010/main" val="4143653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DC88D-DA3B-4F2C-9549-84DFA89292A5}"/>
              </a:ext>
            </a:extLst>
          </p:cNvPr>
          <p:cNvSpPr>
            <a:spLocks noGrp="1"/>
          </p:cNvSpPr>
          <p:nvPr>
            <p:ph type="title"/>
          </p:nvPr>
        </p:nvSpPr>
        <p:spPr/>
        <p:txBody>
          <a:bodyPr/>
          <a:lstStyle/>
          <a:p>
            <a:r>
              <a:rPr lang="de-DE" dirty="0" err="1"/>
              <a:t>False</a:t>
            </a:r>
            <a:r>
              <a:rPr lang="de-DE" dirty="0"/>
              <a:t> </a:t>
            </a:r>
            <a:r>
              <a:rPr lang="de-DE" dirty="0" err="1"/>
              <a:t>friends</a:t>
            </a:r>
            <a:r>
              <a:rPr lang="de-DE" dirty="0"/>
              <a:t> (Codeswitching)</a:t>
            </a:r>
          </a:p>
        </p:txBody>
      </p:sp>
      <p:sp>
        <p:nvSpPr>
          <p:cNvPr id="3" name="Inhaltsplatzhalter 2">
            <a:extLst>
              <a:ext uri="{FF2B5EF4-FFF2-40B4-BE49-F238E27FC236}">
                <a16:creationId xmlns:a16="http://schemas.microsoft.com/office/drawing/2014/main" id="{F802A1B8-4766-4753-B032-B9F4E3E0B5FD}"/>
              </a:ext>
            </a:extLst>
          </p:cNvPr>
          <p:cNvSpPr>
            <a:spLocks noGrp="1"/>
          </p:cNvSpPr>
          <p:nvPr>
            <p:ph idx="1"/>
          </p:nvPr>
        </p:nvSpPr>
        <p:spPr/>
        <p:txBody>
          <a:bodyPr/>
          <a:lstStyle/>
          <a:p>
            <a:pPr marL="0" lvl="0" indent="0">
              <a:buNone/>
            </a:pPr>
            <a:endParaRPr lang="en-US" dirty="0"/>
          </a:p>
          <a:p>
            <a:pPr marL="0" lvl="0" indent="0">
              <a:buNone/>
            </a:pPr>
            <a:r>
              <a:rPr lang="en-US" dirty="0" err="1"/>
              <a:t>Erzya</a:t>
            </a:r>
            <a:r>
              <a:rPr lang="en-US" dirty="0"/>
              <a:t> (</a:t>
            </a:r>
            <a:r>
              <a:rPr lang="en-US" dirty="0" err="1"/>
              <a:t>Janurik</a:t>
            </a:r>
            <a:r>
              <a:rPr lang="en-US" dirty="0"/>
              <a:t> 2015: 210) </a:t>
            </a:r>
            <a:endParaRPr lang="de-DE" dirty="0"/>
          </a:p>
          <a:p>
            <a:pPr marL="0" indent="0">
              <a:buNone/>
              <a:tabLst>
                <a:tab pos="1258888" algn="l"/>
                <a:tab pos="2241550" algn="l"/>
                <a:tab pos="5653088" algn="l"/>
              </a:tabLst>
            </a:pPr>
            <a:r>
              <a:rPr lang="en-US" i="1" dirty="0" err="1"/>
              <a:t>tet’a</a:t>
            </a:r>
            <a:r>
              <a:rPr lang="en-US" i="1" dirty="0"/>
              <a:t>-ń	</a:t>
            </a:r>
            <a:r>
              <a:rPr lang="en-US" i="1" dirty="0" err="1"/>
              <a:t>jondo</a:t>
            </a:r>
            <a:r>
              <a:rPr lang="en-US" i="1" dirty="0"/>
              <a:t>	</a:t>
            </a:r>
            <a:r>
              <a:rPr lang="en-US" b="1" i="1" dirty="0"/>
              <a:t>baba</a:t>
            </a:r>
            <a:r>
              <a:rPr lang="en-US" i="1" dirty="0"/>
              <a:t>-m	</a:t>
            </a:r>
            <a:r>
              <a:rPr lang="en-US" i="1" dirty="0" err="1"/>
              <a:t>ul’ńe</a:t>
            </a:r>
            <a:r>
              <a:rPr lang="en-US" i="1" dirty="0"/>
              <a:t>-š	</a:t>
            </a:r>
            <a:r>
              <a:rPr lang="en-US" i="1" dirty="0" err="1"/>
              <a:t>pek</a:t>
            </a:r>
            <a:r>
              <a:rPr lang="en-US" i="1" dirty="0"/>
              <a:t>	</a:t>
            </a:r>
            <a:r>
              <a:rPr lang="en-US" i="1" dirty="0" err="1"/>
              <a:t>strog-</a:t>
            </a:r>
            <a:r>
              <a:rPr lang="en-US" b="1" i="1" dirty="0" err="1"/>
              <a:t>aja</a:t>
            </a:r>
            <a:endParaRPr lang="de-DE" dirty="0"/>
          </a:p>
          <a:p>
            <a:pPr marL="0" indent="0">
              <a:buNone/>
              <a:tabLst>
                <a:tab pos="1258888" algn="l"/>
                <a:tab pos="2241550" algn="l"/>
                <a:tab pos="5653088" algn="l"/>
              </a:tabLst>
            </a:pPr>
            <a:r>
              <a:rPr lang="en-US" dirty="0"/>
              <a:t>dad-</a:t>
            </a:r>
            <a:r>
              <a:rPr lang="en-US" cap="small" dirty="0"/>
              <a:t>gen</a:t>
            </a:r>
            <a:r>
              <a:rPr lang="en-US" dirty="0"/>
              <a:t>	side	</a:t>
            </a:r>
            <a:r>
              <a:rPr lang="en-US" b="1" dirty="0"/>
              <a:t>grandmother</a:t>
            </a:r>
            <a:r>
              <a:rPr lang="en-US" dirty="0"/>
              <a:t>-</a:t>
            </a:r>
            <a:r>
              <a:rPr lang="en-US" cap="small" dirty="0"/>
              <a:t>1sg.poss</a:t>
            </a:r>
            <a:r>
              <a:rPr lang="en-US" dirty="0"/>
              <a:t>	be-</a:t>
            </a:r>
            <a:r>
              <a:rPr lang="en-US" cap="small" dirty="0"/>
              <a:t>3sg.pst</a:t>
            </a:r>
            <a:r>
              <a:rPr lang="en-US" dirty="0"/>
              <a:t>	very	strict-</a:t>
            </a:r>
            <a:r>
              <a:rPr lang="en-US" b="1" cap="small" dirty="0"/>
              <a:t>fem</a:t>
            </a:r>
            <a:endParaRPr lang="de-DE" dirty="0"/>
          </a:p>
          <a:p>
            <a:pPr marL="0" indent="0">
              <a:buNone/>
            </a:pPr>
            <a:r>
              <a:rPr lang="en-US" dirty="0"/>
              <a:t>‘My </a:t>
            </a:r>
            <a:r>
              <a:rPr lang="en-US" b="1" dirty="0"/>
              <a:t>grandmother</a:t>
            </a:r>
            <a:r>
              <a:rPr lang="en-US" dirty="0"/>
              <a:t> from father’s side was very </a:t>
            </a:r>
            <a:r>
              <a:rPr lang="en-US" b="1" dirty="0"/>
              <a:t>strict</a:t>
            </a:r>
            <a:r>
              <a:rPr lang="en-US" dirty="0"/>
              <a:t>.’</a:t>
            </a:r>
            <a:endParaRPr lang="de-DE" dirty="0"/>
          </a:p>
          <a:p>
            <a:pPr marL="0" indent="0">
              <a:buNone/>
            </a:pPr>
            <a:endParaRPr lang="de-DE" dirty="0"/>
          </a:p>
        </p:txBody>
      </p:sp>
    </p:spTree>
    <p:extLst>
      <p:ext uri="{BB962C8B-B14F-4D97-AF65-F5344CB8AC3E}">
        <p14:creationId xmlns:p14="http://schemas.microsoft.com/office/powerpoint/2010/main" val="294961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ABCDF0-F541-4B70-A879-D00AB9D13BAF}"/>
              </a:ext>
            </a:extLst>
          </p:cNvPr>
          <p:cNvSpPr>
            <a:spLocks noGrp="1"/>
          </p:cNvSpPr>
          <p:nvPr>
            <p:ph type="title"/>
          </p:nvPr>
        </p:nvSpPr>
        <p:spPr/>
        <p:txBody>
          <a:bodyPr/>
          <a:lstStyle/>
          <a:p>
            <a:r>
              <a:rPr lang="de-DE" dirty="0" err="1"/>
              <a:t>Borrowed</a:t>
            </a:r>
            <a:r>
              <a:rPr lang="de-DE" dirty="0"/>
              <a:t> </a:t>
            </a:r>
            <a:r>
              <a:rPr lang="de-DE" dirty="0" err="1"/>
              <a:t>markers</a:t>
            </a:r>
            <a:r>
              <a:rPr lang="de-DE" dirty="0"/>
              <a:t> </a:t>
            </a:r>
            <a:r>
              <a:rPr lang="de-DE" dirty="0" err="1"/>
              <a:t>again</a:t>
            </a:r>
            <a:endParaRPr lang="de-DE" dirty="0"/>
          </a:p>
        </p:txBody>
      </p:sp>
      <p:sp>
        <p:nvSpPr>
          <p:cNvPr id="3" name="Inhaltsplatzhalter 2">
            <a:extLst>
              <a:ext uri="{FF2B5EF4-FFF2-40B4-BE49-F238E27FC236}">
                <a16:creationId xmlns:a16="http://schemas.microsoft.com/office/drawing/2014/main" id="{BAABE82C-C2EB-4B7F-B9F6-C2256F266120}"/>
              </a:ext>
            </a:extLst>
          </p:cNvPr>
          <p:cNvSpPr>
            <a:spLocks noGrp="1"/>
          </p:cNvSpPr>
          <p:nvPr>
            <p:ph idx="1"/>
          </p:nvPr>
        </p:nvSpPr>
        <p:spPr/>
        <p:txBody>
          <a:bodyPr>
            <a:normAutofit fontScale="85000" lnSpcReduction="20000"/>
          </a:bodyPr>
          <a:lstStyle/>
          <a:p>
            <a:pPr marL="0" indent="0">
              <a:buNone/>
            </a:pPr>
            <a:r>
              <a:rPr lang="en-US" dirty="0" err="1"/>
              <a:t>Seifart’s</a:t>
            </a:r>
            <a:r>
              <a:rPr lang="en-US" dirty="0"/>
              <a:t> (2020) </a:t>
            </a:r>
            <a:r>
              <a:rPr lang="en-US" i="1" dirty="0"/>
              <a:t>World-Wide Survey of Affix Borrowing (</a:t>
            </a:r>
            <a:r>
              <a:rPr lang="en-US" i="1" dirty="0" err="1"/>
              <a:t>AfBo</a:t>
            </a:r>
            <a:r>
              <a:rPr lang="en-US" i="1" dirty="0"/>
              <a:t>)</a:t>
            </a:r>
            <a:r>
              <a:rPr lang="en-US" dirty="0"/>
              <a:t> reports on six languages which have borrowed bound </a:t>
            </a:r>
            <a:r>
              <a:rPr lang="en-US" cap="small" dirty="0"/>
              <a:t>gg</a:t>
            </a:r>
            <a:r>
              <a:rPr lang="en-US" dirty="0"/>
              <a:t>-morphology (altogether eleven affixes are registered). The </a:t>
            </a:r>
            <a:r>
              <a:rPr lang="en-US" cap="small" dirty="0"/>
              <a:t>dl</a:t>
            </a:r>
            <a:r>
              <a:rPr lang="en-US" dirty="0"/>
              <a:t>-</a:t>
            </a:r>
            <a:r>
              <a:rPr lang="en-US" cap="small" dirty="0" err="1"/>
              <a:t>rl</a:t>
            </a:r>
            <a:r>
              <a:rPr lang="en-US" dirty="0"/>
              <a:t> pairs of which </a:t>
            </a:r>
            <a:r>
              <a:rPr lang="en-US" dirty="0" err="1"/>
              <a:t>AfBo</a:t>
            </a:r>
            <a:r>
              <a:rPr lang="en-US" dirty="0"/>
              <a:t> takes account are </a:t>
            </a:r>
          </a:p>
          <a:p>
            <a:pPr marL="571500" indent="-571500">
              <a:buAutoNum type="romanLcParenBoth"/>
            </a:pPr>
            <a:r>
              <a:rPr lang="en-US" dirty="0"/>
              <a:t>Bora / </a:t>
            </a:r>
            <a:r>
              <a:rPr lang="en-US" dirty="0" err="1"/>
              <a:t>Resigaro</a:t>
            </a:r>
            <a:r>
              <a:rPr lang="en-US" dirty="0"/>
              <a:t>, </a:t>
            </a:r>
          </a:p>
          <a:p>
            <a:pPr marL="571500" indent="-571500">
              <a:buAutoNum type="romanLcParenBoth"/>
            </a:pPr>
            <a:r>
              <a:rPr lang="en-US" dirty="0"/>
              <a:t>Greek / Cypriot Arabic (aka </a:t>
            </a:r>
            <a:r>
              <a:rPr lang="en-US" dirty="0" err="1"/>
              <a:t>Kormatiki</a:t>
            </a:r>
            <a:r>
              <a:rPr lang="en-US" dirty="0"/>
              <a:t>), </a:t>
            </a:r>
          </a:p>
          <a:p>
            <a:pPr marL="571500" indent="-571500">
              <a:buAutoNum type="romanLcParenBoth"/>
            </a:pPr>
            <a:r>
              <a:rPr lang="en-US" dirty="0"/>
              <a:t>Hindi / </a:t>
            </a:r>
            <a:r>
              <a:rPr lang="en-US" dirty="0" err="1"/>
              <a:t>Kurux</a:t>
            </a:r>
            <a:r>
              <a:rPr lang="en-US" dirty="0"/>
              <a:t>, </a:t>
            </a:r>
          </a:p>
          <a:p>
            <a:pPr marL="571500" indent="-571500">
              <a:buAutoNum type="romanLcParenBoth"/>
            </a:pPr>
            <a:r>
              <a:rPr lang="en-US" dirty="0"/>
              <a:t>Latin / Basque, </a:t>
            </a:r>
          </a:p>
          <a:p>
            <a:pPr marL="571500" indent="-571500">
              <a:buAutoNum type="romanLcParenBoth"/>
            </a:pPr>
            <a:r>
              <a:rPr lang="en-US" dirty="0"/>
              <a:t>Russian / Yiddish, and </a:t>
            </a:r>
          </a:p>
          <a:p>
            <a:pPr marL="571500" indent="-571500">
              <a:buAutoNum type="romanLcParenBoth"/>
            </a:pPr>
            <a:r>
              <a:rPr lang="en-US" dirty="0"/>
              <a:t>Swedish / Finnish. </a:t>
            </a:r>
          </a:p>
          <a:p>
            <a:pPr marL="0" indent="0">
              <a:buNone/>
            </a:pPr>
            <a:r>
              <a:rPr lang="en-US" dirty="0"/>
              <a:t>Except (iv) and (vi), these contact scenarios involve two </a:t>
            </a:r>
            <a:r>
              <a:rPr lang="en-US" cap="small" dirty="0"/>
              <a:t>gg</a:t>
            </a:r>
            <a:r>
              <a:rPr lang="en-US" dirty="0"/>
              <a:t>-languages and fall thus outside the scope of this study. Moreover, (iv) and (vi) too are not genuine cases of </a:t>
            </a:r>
            <a:r>
              <a:rPr lang="en-US" cap="small" dirty="0"/>
              <a:t>gg</a:t>
            </a:r>
            <a:r>
              <a:rPr lang="en-US" dirty="0"/>
              <a:t>-borrowing since no agreement applies. We are dealing with simple sex-marking.</a:t>
            </a:r>
            <a:endParaRPr lang="de-DE" dirty="0"/>
          </a:p>
        </p:txBody>
      </p:sp>
    </p:spTree>
    <p:extLst>
      <p:ext uri="{BB962C8B-B14F-4D97-AF65-F5344CB8AC3E}">
        <p14:creationId xmlns:p14="http://schemas.microsoft.com/office/powerpoint/2010/main" val="2975501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41A7D-EA03-46CA-8C4C-CDAF4ADA4518}"/>
              </a:ext>
            </a:extLst>
          </p:cNvPr>
          <p:cNvSpPr>
            <a:spLocks noGrp="1"/>
          </p:cNvSpPr>
          <p:nvPr>
            <p:ph type="title"/>
          </p:nvPr>
        </p:nvSpPr>
        <p:spPr/>
        <p:txBody>
          <a:bodyPr>
            <a:normAutofit/>
          </a:bodyPr>
          <a:lstStyle/>
          <a:p>
            <a:r>
              <a:rPr lang="en-US" sz="4000" dirty="0"/>
              <a:t>Mixing of </a:t>
            </a:r>
            <a:r>
              <a:rPr lang="en-US" sz="4000" cap="small" dirty="0"/>
              <a:t>gg</a:t>
            </a:r>
            <a:r>
              <a:rPr lang="en-US" sz="4000" dirty="0"/>
              <a:t>-systems (Santali, </a:t>
            </a:r>
            <a:r>
              <a:rPr lang="en-US" sz="4000" dirty="0" err="1"/>
              <a:t>Royen</a:t>
            </a:r>
            <a:r>
              <a:rPr lang="en-US" sz="4000" dirty="0"/>
              <a:t> 1929: 567; Neukom 2001: 56) </a:t>
            </a:r>
            <a:endParaRPr lang="de-DE" sz="4000" dirty="0"/>
          </a:p>
        </p:txBody>
      </p:sp>
      <p:sp>
        <p:nvSpPr>
          <p:cNvPr id="4" name="Textplatzhalter 3">
            <a:extLst>
              <a:ext uri="{FF2B5EF4-FFF2-40B4-BE49-F238E27FC236}">
                <a16:creationId xmlns:a16="http://schemas.microsoft.com/office/drawing/2014/main" id="{81A9805D-5FB2-436C-BAF1-87BF867F1C2A}"/>
              </a:ext>
            </a:extLst>
          </p:cNvPr>
          <p:cNvSpPr>
            <a:spLocks noGrp="1"/>
          </p:cNvSpPr>
          <p:nvPr>
            <p:ph type="body" idx="1"/>
          </p:nvPr>
        </p:nvSpPr>
        <p:spPr/>
        <p:txBody>
          <a:bodyPr/>
          <a:lstStyle/>
          <a:p>
            <a:r>
              <a:rPr lang="de-DE" dirty="0" err="1"/>
              <a:t>masculine</a:t>
            </a:r>
            <a:endParaRPr lang="de-DE" dirty="0"/>
          </a:p>
        </p:txBody>
      </p:sp>
      <p:sp>
        <p:nvSpPr>
          <p:cNvPr id="5" name="Inhaltsplatzhalter 4">
            <a:extLst>
              <a:ext uri="{FF2B5EF4-FFF2-40B4-BE49-F238E27FC236}">
                <a16:creationId xmlns:a16="http://schemas.microsoft.com/office/drawing/2014/main" id="{48C09C35-A1EB-481C-B661-E756F9F14529}"/>
              </a:ext>
            </a:extLst>
          </p:cNvPr>
          <p:cNvSpPr>
            <a:spLocks noGrp="1"/>
          </p:cNvSpPr>
          <p:nvPr>
            <p:ph sz="half" idx="2"/>
          </p:nvPr>
        </p:nvSpPr>
        <p:spPr/>
        <p:txBody>
          <a:bodyPr/>
          <a:lstStyle/>
          <a:p>
            <a:pPr marL="0" indent="0">
              <a:buNone/>
              <a:tabLst>
                <a:tab pos="1435100" algn="l"/>
              </a:tabLst>
            </a:pPr>
            <a:endParaRPr lang="de-DE" i="1" dirty="0"/>
          </a:p>
          <a:p>
            <a:pPr marL="0" indent="0">
              <a:buNone/>
              <a:tabLst>
                <a:tab pos="1435100" algn="l"/>
              </a:tabLst>
            </a:pPr>
            <a:r>
              <a:rPr lang="pl-PL" i="1" dirty="0"/>
              <a:t>lelh-</a:t>
            </a:r>
            <a:r>
              <a:rPr lang="pl-PL" b="1" i="1" dirty="0"/>
              <a:t>a</a:t>
            </a:r>
            <a:r>
              <a:rPr lang="pl-PL" i="1" dirty="0"/>
              <a:t>	koṛ-</a:t>
            </a:r>
            <a:r>
              <a:rPr lang="pl-PL" b="1" i="1" dirty="0"/>
              <a:t>a</a:t>
            </a:r>
            <a:endParaRPr lang="de-DE" b="1" i="1" dirty="0"/>
          </a:p>
          <a:p>
            <a:pPr marL="0" indent="0">
              <a:buNone/>
              <a:tabLst>
                <a:tab pos="1435100" algn="l"/>
              </a:tabLst>
            </a:pPr>
            <a:r>
              <a:rPr lang="en-US" dirty="0"/>
              <a:t>stupid-</a:t>
            </a:r>
            <a:r>
              <a:rPr lang="en-US" b="1" cap="small" dirty="0"/>
              <a:t>m</a:t>
            </a:r>
            <a:r>
              <a:rPr lang="en-US" dirty="0"/>
              <a:t>	</a:t>
            </a:r>
            <a:r>
              <a:rPr lang="en-US" dirty="0" err="1"/>
              <a:t>young_person</a:t>
            </a:r>
            <a:r>
              <a:rPr lang="en-US" dirty="0"/>
              <a:t>-</a:t>
            </a:r>
            <a:r>
              <a:rPr lang="en-US" b="1" cap="small" dirty="0"/>
              <a:t>m</a:t>
            </a:r>
          </a:p>
          <a:p>
            <a:pPr marL="0" indent="0">
              <a:buNone/>
            </a:pPr>
            <a:r>
              <a:rPr lang="en-US" dirty="0"/>
              <a:t>‘stupid boy’</a:t>
            </a:r>
            <a:endParaRPr lang="de-DE" dirty="0"/>
          </a:p>
        </p:txBody>
      </p:sp>
      <p:sp>
        <p:nvSpPr>
          <p:cNvPr id="6" name="Textplatzhalter 5">
            <a:extLst>
              <a:ext uri="{FF2B5EF4-FFF2-40B4-BE49-F238E27FC236}">
                <a16:creationId xmlns:a16="http://schemas.microsoft.com/office/drawing/2014/main" id="{B9F876CF-65AA-4838-AEDD-B629AD03FB72}"/>
              </a:ext>
            </a:extLst>
          </p:cNvPr>
          <p:cNvSpPr>
            <a:spLocks noGrp="1"/>
          </p:cNvSpPr>
          <p:nvPr>
            <p:ph type="body" sz="quarter" idx="3"/>
          </p:nvPr>
        </p:nvSpPr>
        <p:spPr/>
        <p:txBody>
          <a:bodyPr/>
          <a:lstStyle/>
          <a:p>
            <a:r>
              <a:rPr lang="de-DE" dirty="0"/>
              <a:t>feminine</a:t>
            </a:r>
          </a:p>
        </p:txBody>
      </p:sp>
      <p:sp>
        <p:nvSpPr>
          <p:cNvPr id="7" name="Inhaltsplatzhalter 6">
            <a:extLst>
              <a:ext uri="{FF2B5EF4-FFF2-40B4-BE49-F238E27FC236}">
                <a16:creationId xmlns:a16="http://schemas.microsoft.com/office/drawing/2014/main" id="{FA275EE1-B8C8-441F-8EDC-C6B9C307DE9F}"/>
              </a:ext>
            </a:extLst>
          </p:cNvPr>
          <p:cNvSpPr>
            <a:spLocks noGrp="1"/>
          </p:cNvSpPr>
          <p:nvPr>
            <p:ph sz="quarter" idx="4"/>
          </p:nvPr>
        </p:nvSpPr>
        <p:spPr/>
        <p:txBody>
          <a:bodyPr/>
          <a:lstStyle/>
          <a:p>
            <a:pPr marL="0" indent="0">
              <a:buNone/>
              <a:tabLst>
                <a:tab pos="1347788" algn="l"/>
              </a:tabLst>
            </a:pPr>
            <a:endParaRPr lang="de-DE" i="1" dirty="0"/>
          </a:p>
          <a:p>
            <a:pPr marL="0" indent="0">
              <a:buNone/>
              <a:tabLst>
                <a:tab pos="1347788" algn="l"/>
              </a:tabLst>
            </a:pPr>
            <a:r>
              <a:rPr lang="de-DE" i="1" dirty="0"/>
              <a:t>l</a:t>
            </a:r>
            <a:r>
              <a:rPr lang="pl-PL" i="1" dirty="0"/>
              <a:t>elh-</a:t>
            </a:r>
            <a:r>
              <a:rPr lang="pl-PL" b="1" i="1" dirty="0"/>
              <a:t>i</a:t>
            </a:r>
            <a:r>
              <a:rPr lang="pl-PL" i="1" dirty="0"/>
              <a:t>	koṛ-</a:t>
            </a:r>
            <a:r>
              <a:rPr lang="pl-PL" b="1" i="1" dirty="0"/>
              <a:t>i</a:t>
            </a:r>
            <a:endParaRPr lang="de-DE" b="1" i="1" dirty="0"/>
          </a:p>
          <a:p>
            <a:pPr marL="0" indent="0">
              <a:buNone/>
              <a:tabLst>
                <a:tab pos="1347788" algn="l"/>
              </a:tabLst>
            </a:pPr>
            <a:r>
              <a:rPr lang="en-US" dirty="0"/>
              <a:t>stupid-</a:t>
            </a:r>
            <a:r>
              <a:rPr lang="en-US" b="1" cap="small" dirty="0"/>
              <a:t>f</a:t>
            </a:r>
            <a:r>
              <a:rPr lang="en-US" dirty="0"/>
              <a:t>	</a:t>
            </a:r>
            <a:r>
              <a:rPr lang="en-US" dirty="0" err="1"/>
              <a:t>young_person</a:t>
            </a:r>
            <a:r>
              <a:rPr lang="en-US" dirty="0"/>
              <a:t>-</a:t>
            </a:r>
            <a:r>
              <a:rPr lang="en-US" b="1" cap="small" dirty="0"/>
              <a:t>f</a:t>
            </a:r>
          </a:p>
          <a:p>
            <a:pPr marL="0" indent="0">
              <a:buNone/>
            </a:pPr>
            <a:r>
              <a:rPr lang="en-US" dirty="0"/>
              <a:t>‘stupid girl’</a:t>
            </a:r>
            <a:endParaRPr lang="de-DE" dirty="0"/>
          </a:p>
        </p:txBody>
      </p:sp>
    </p:spTree>
    <p:extLst>
      <p:ext uri="{BB962C8B-B14F-4D97-AF65-F5344CB8AC3E}">
        <p14:creationId xmlns:p14="http://schemas.microsoft.com/office/powerpoint/2010/main" val="1360227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C4ABE3AC-44C3-49E9-B290-14D6F6E5EF61}"/>
              </a:ext>
            </a:extLst>
          </p:cNvPr>
          <p:cNvSpPr>
            <a:spLocks noGrp="1"/>
          </p:cNvSpPr>
          <p:nvPr>
            <p:ph type="title"/>
          </p:nvPr>
        </p:nvSpPr>
        <p:spPr/>
        <p:txBody>
          <a:bodyPr/>
          <a:lstStyle/>
          <a:p>
            <a:r>
              <a:rPr lang="de-DE" dirty="0" err="1"/>
              <a:t>Only</a:t>
            </a:r>
            <a:r>
              <a:rPr lang="de-DE" dirty="0"/>
              <a:t> in a </a:t>
            </a:r>
            <a:r>
              <a:rPr lang="de-DE" dirty="0" err="1"/>
              <a:t>small</a:t>
            </a:r>
            <a:r>
              <a:rPr lang="de-DE" dirty="0"/>
              <a:t> </a:t>
            </a:r>
            <a:r>
              <a:rPr lang="de-DE" dirty="0" err="1"/>
              <a:t>niche</a:t>
            </a:r>
            <a:endParaRPr lang="de-DE" dirty="0"/>
          </a:p>
        </p:txBody>
      </p:sp>
      <p:sp>
        <p:nvSpPr>
          <p:cNvPr id="8" name="Inhaltsplatzhalter 7">
            <a:extLst>
              <a:ext uri="{FF2B5EF4-FFF2-40B4-BE49-F238E27FC236}">
                <a16:creationId xmlns:a16="http://schemas.microsoft.com/office/drawing/2014/main" id="{CF1F9D32-7A41-40BF-A2C1-E14E6520D55E}"/>
              </a:ext>
            </a:extLst>
          </p:cNvPr>
          <p:cNvSpPr>
            <a:spLocks noGrp="1"/>
          </p:cNvSpPr>
          <p:nvPr>
            <p:ph idx="1"/>
          </p:nvPr>
        </p:nvSpPr>
        <p:spPr/>
        <p:txBody>
          <a:bodyPr/>
          <a:lstStyle/>
          <a:p>
            <a:r>
              <a:rPr lang="en-US" dirty="0"/>
              <a:t>Santali has an autochthonous binary </a:t>
            </a:r>
            <a:r>
              <a:rPr lang="en-US" cap="small" dirty="0"/>
              <a:t>gg</a:t>
            </a:r>
            <a:r>
              <a:rPr lang="en-US" dirty="0"/>
              <a:t>-system based on the distinction of animate and inanimate. </a:t>
            </a:r>
          </a:p>
          <a:p>
            <a:r>
              <a:rPr lang="en-US" dirty="0"/>
              <a:t>Neukom (2001: 22) observes that owing to the influence by Indo-Aryan languages “some adjectives show natural gender agreement with their heads.” </a:t>
            </a:r>
          </a:p>
          <a:p>
            <a:r>
              <a:rPr lang="en-US" dirty="0"/>
              <a:t>This pattern is restricted to loans from Indo-Aryan languages notably from Hindi and Bengali. </a:t>
            </a:r>
          </a:p>
          <a:p>
            <a:r>
              <a:rPr lang="en-US" dirty="0"/>
              <a:t>According to Neukom (2001: 55), there is no distinct adjectival word-class in Santali except these borrowed adjectives.</a:t>
            </a:r>
            <a:endParaRPr lang="de-DE" dirty="0"/>
          </a:p>
        </p:txBody>
      </p:sp>
    </p:spTree>
    <p:extLst>
      <p:ext uri="{BB962C8B-B14F-4D97-AF65-F5344CB8AC3E}">
        <p14:creationId xmlns:p14="http://schemas.microsoft.com/office/powerpoint/2010/main" val="1251516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31A07E-BA1B-4E6F-9653-42AE098A7CD8}"/>
              </a:ext>
            </a:extLst>
          </p:cNvPr>
          <p:cNvSpPr>
            <a:spLocks noGrp="1"/>
          </p:cNvSpPr>
          <p:nvPr>
            <p:ph type="title"/>
          </p:nvPr>
        </p:nvSpPr>
        <p:spPr/>
        <p:txBody>
          <a:bodyPr>
            <a:normAutofit/>
          </a:bodyPr>
          <a:lstStyle/>
          <a:p>
            <a:r>
              <a:rPr lang="de-DE" sz="4000" dirty="0"/>
              <a:t>Sex-</a:t>
            </a:r>
            <a:r>
              <a:rPr lang="de-DE" sz="4000" dirty="0" err="1"/>
              <a:t>marking</a:t>
            </a:r>
            <a:r>
              <a:rPr lang="de-DE" sz="4000" dirty="0"/>
              <a:t> (</a:t>
            </a:r>
            <a:r>
              <a:rPr lang="de-DE" sz="4000" dirty="0" err="1"/>
              <a:t>Indonesian</a:t>
            </a:r>
            <a:r>
              <a:rPr lang="de-DE" sz="4000" dirty="0"/>
              <a:t>, </a:t>
            </a:r>
            <a:r>
              <a:rPr lang="de-DE" sz="4000" dirty="0" err="1"/>
              <a:t>Tadmor</a:t>
            </a:r>
            <a:r>
              <a:rPr lang="de-DE" sz="4000" dirty="0"/>
              <a:t> 2007: 311-313)</a:t>
            </a:r>
          </a:p>
        </p:txBody>
      </p:sp>
      <p:sp>
        <p:nvSpPr>
          <p:cNvPr id="3" name="Inhaltsplatzhalter 2">
            <a:extLst>
              <a:ext uri="{FF2B5EF4-FFF2-40B4-BE49-F238E27FC236}">
                <a16:creationId xmlns:a16="http://schemas.microsoft.com/office/drawing/2014/main" id="{506E8914-37DC-478D-883A-87A588398D38}"/>
              </a:ext>
            </a:extLst>
          </p:cNvPr>
          <p:cNvSpPr>
            <a:spLocks noGrp="1"/>
          </p:cNvSpPr>
          <p:nvPr>
            <p:ph idx="1"/>
          </p:nvPr>
        </p:nvSpPr>
        <p:spPr/>
        <p:txBody>
          <a:bodyPr>
            <a:normAutofit fontScale="77500" lnSpcReduction="20000"/>
          </a:bodyPr>
          <a:lstStyle/>
          <a:p>
            <a:r>
              <a:rPr lang="en-US" dirty="0"/>
              <a:t>Matras (2009: 174) bases his hypothesis that </a:t>
            </a:r>
            <a:r>
              <a:rPr lang="en-US" cap="small" dirty="0"/>
              <a:t>gg</a:t>
            </a:r>
            <a:r>
              <a:rPr lang="en-US" dirty="0"/>
              <a:t> may arise through language contact on data from Indonesian presented by </a:t>
            </a:r>
            <a:r>
              <a:rPr lang="en-US" dirty="0" err="1"/>
              <a:t>Tadmor</a:t>
            </a:r>
            <a:r>
              <a:rPr lang="en-US" dirty="0"/>
              <a:t> (2007). </a:t>
            </a:r>
          </a:p>
          <a:p>
            <a:r>
              <a:rPr lang="en-US" dirty="0"/>
              <a:t>Borrowing of gendered nouns from Sanskrit and Arabic has added a considerable number of words to the lexicon which are specified for the sex of the referent. The loans from Sanskrit have a final </a:t>
            </a:r>
            <a:r>
              <a:rPr lang="en-US" i="1" dirty="0"/>
              <a:t>-a</a:t>
            </a:r>
            <a:r>
              <a:rPr lang="en-US" dirty="0"/>
              <a:t> for male sex and </a:t>
            </a:r>
            <a:r>
              <a:rPr lang="en-US" i="1" dirty="0"/>
              <a:t>-</a:t>
            </a:r>
            <a:r>
              <a:rPr lang="en-US" i="1" dirty="0" err="1"/>
              <a:t>i</a:t>
            </a:r>
            <a:r>
              <a:rPr lang="en-US" dirty="0"/>
              <a:t> for female sex as in </a:t>
            </a:r>
          </a:p>
          <a:p>
            <a:r>
              <a:rPr lang="en-US" i="1" dirty="0" err="1"/>
              <a:t>putra</a:t>
            </a:r>
            <a:r>
              <a:rPr lang="en-US" dirty="0"/>
              <a:t> ‘son’ / </a:t>
            </a:r>
            <a:r>
              <a:rPr lang="en-US" i="1" dirty="0" err="1"/>
              <a:t>putri</a:t>
            </a:r>
            <a:r>
              <a:rPr lang="en-US" dirty="0"/>
              <a:t> ‘daughter’, </a:t>
            </a:r>
          </a:p>
          <a:p>
            <a:r>
              <a:rPr lang="en-US" i="1" dirty="0" err="1"/>
              <a:t>siswa</a:t>
            </a:r>
            <a:r>
              <a:rPr lang="en-US" dirty="0"/>
              <a:t> ‘male high school student’ / </a:t>
            </a:r>
            <a:r>
              <a:rPr lang="en-US" i="1" dirty="0" err="1"/>
              <a:t>siswi</a:t>
            </a:r>
            <a:r>
              <a:rPr lang="en-US" dirty="0"/>
              <a:t> ‘female high school student’, </a:t>
            </a:r>
          </a:p>
          <a:p>
            <a:r>
              <a:rPr lang="en-US" i="1" dirty="0" err="1"/>
              <a:t>dewa</a:t>
            </a:r>
            <a:r>
              <a:rPr lang="en-US" dirty="0"/>
              <a:t> ‘god’ / </a:t>
            </a:r>
            <a:r>
              <a:rPr lang="en-US" i="1" dirty="0" err="1"/>
              <a:t>dewi</a:t>
            </a:r>
            <a:r>
              <a:rPr lang="en-US" dirty="0"/>
              <a:t> ‘goddess’, etc. </a:t>
            </a:r>
          </a:p>
          <a:p>
            <a:r>
              <a:rPr lang="en-US" i="1" dirty="0" err="1"/>
              <a:t>karyawan</a:t>
            </a:r>
            <a:r>
              <a:rPr lang="en-US" dirty="0"/>
              <a:t> ‘male worker’ / </a:t>
            </a:r>
            <a:r>
              <a:rPr lang="en-US" i="1" dirty="0" err="1"/>
              <a:t>karyawati</a:t>
            </a:r>
            <a:r>
              <a:rPr lang="en-US" dirty="0"/>
              <a:t> ‘female worker’. </a:t>
            </a:r>
          </a:p>
          <a:p>
            <a:r>
              <a:rPr lang="en-US" dirty="0"/>
              <a:t>Arabic loanwords in the sphere of Islam may also be sensitive to sex (and number) distinctions like in </a:t>
            </a:r>
          </a:p>
          <a:p>
            <a:r>
              <a:rPr lang="en-US" i="1" dirty="0" err="1"/>
              <a:t>mukmin</a:t>
            </a:r>
            <a:r>
              <a:rPr lang="en-US" dirty="0"/>
              <a:t> ‘male believer of Islam’ / </a:t>
            </a:r>
            <a:r>
              <a:rPr lang="en-US" i="1" dirty="0" err="1"/>
              <a:t>mukminah</a:t>
            </a:r>
            <a:r>
              <a:rPr lang="en-US" dirty="0"/>
              <a:t> ‘female believer of Islam’ / </a:t>
            </a:r>
            <a:r>
              <a:rPr lang="en-US" i="1" dirty="0" err="1"/>
              <a:t>mikminin</a:t>
            </a:r>
            <a:r>
              <a:rPr lang="en-US" dirty="0"/>
              <a:t> ‘male believers of Islam’ / </a:t>
            </a:r>
            <a:r>
              <a:rPr lang="en-US" i="1" dirty="0" err="1"/>
              <a:t>mukminat</a:t>
            </a:r>
            <a:r>
              <a:rPr lang="en-US" dirty="0"/>
              <a:t> ‘female believers of Islam’ (&lt; Arabic </a:t>
            </a:r>
            <a:r>
              <a:rPr lang="en-US" i="1" dirty="0"/>
              <a:t>mu’min / </a:t>
            </a:r>
            <a:r>
              <a:rPr lang="en-US" i="1" dirty="0" err="1"/>
              <a:t>mu’minah</a:t>
            </a:r>
            <a:r>
              <a:rPr lang="en-US" i="1" dirty="0"/>
              <a:t> / </a:t>
            </a:r>
            <a:r>
              <a:rPr lang="en-US" i="1" dirty="0" err="1"/>
              <a:t>mu’minīn</a:t>
            </a:r>
            <a:r>
              <a:rPr lang="en-US" i="1" dirty="0"/>
              <a:t> / </a:t>
            </a:r>
            <a:r>
              <a:rPr lang="en-US" i="1" dirty="0" err="1"/>
              <a:t>mu’mināt</a:t>
            </a:r>
            <a:r>
              <a:rPr lang="en-US" dirty="0"/>
              <a:t>).</a:t>
            </a:r>
            <a:r>
              <a:rPr lang="de-DE" dirty="0">
                <a:effectLst/>
              </a:rPr>
              <a:t> </a:t>
            </a:r>
            <a:endParaRPr lang="de-DE" dirty="0"/>
          </a:p>
          <a:p>
            <a:pPr marL="0" indent="0">
              <a:buNone/>
            </a:pPr>
            <a:endParaRPr lang="de-DE" dirty="0"/>
          </a:p>
        </p:txBody>
      </p:sp>
    </p:spTree>
    <p:extLst>
      <p:ext uri="{BB962C8B-B14F-4D97-AF65-F5344CB8AC3E}">
        <p14:creationId xmlns:p14="http://schemas.microsoft.com/office/powerpoint/2010/main" val="381072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727866-42ED-4ECC-983C-9BE3D2700E4D}"/>
              </a:ext>
            </a:extLst>
          </p:cNvPr>
          <p:cNvSpPr>
            <a:spLocks noGrp="1"/>
          </p:cNvSpPr>
          <p:nvPr>
            <p:ph type="title"/>
          </p:nvPr>
        </p:nvSpPr>
        <p:spPr/>
        <p:txBody>
          <a:bodyPr/>
          <a:lstStyle/>
          <a:p>
            <a:r>
              <a:rPr lang="de-DE" dirty="0"/>
              <a:t>Items </a:t>
            </a:r>
            <a:r>
              <a:rPr lang="de-DE" dirty="0" err="1"/>
              <a:t>to</a:t>
            </a:r>
            <a:r>
              <a:rPr lang="de-DE" dirty="0"/>
              <a:t> </a:t>
            </a:r>
            <a:r>
              <a:rPr lang="de-DE" dirty="0" err="1"/>
              <a:t>be</a:t>
            </a:r>
            <a:r>
              <a:rPr lang="de-DE" dirty="0"/>
              <a:t> </a:t>
            </a:r>
            <a:r>
              <a:rPr lang="de-DE" dirty="0" err="1"/>
              <a:t>ticked</a:t>
            </a:r>
            <a:r>
              <a:rPr lang="de-DE" dirty="0"/>
              <a:t> off </a:t>
            </a:r>
            <a:r>
              <a:rPr lang="de-DE" dirty="0" err="1"/>
              <a:t>today</a:t>
            </a:r>
            <a:endParaRPr lang="de-DE" dirty="0"/>
          </a:p>
        </p:txBody>
      </p:sp>
      <p:sp>
        <p:nvSpPr>
          <p:cNvPr id="3" name="Inhaltsplatzhalter 2">
            <a:extLst>
              <a:ext uri="{FF2B5EF4-FFF2-40B4-BE49-F238E27FC236}">
                <a16:creationId xmlns:a16="http://schemas.microsoft.com/office/drawing/2014/main" id="{CCA38AEC-01CB-43C2-85DD-9B6CCB26B8B8}"/>
              </a:ext>
            </a:extLst>
          </p:cNvPr>
          <p:cNvSpPr>
            <a:spLocks noGrp="1"/>
          </p:cNvSpPr>
          <p:nvPr>
            <p:ph idx="1"/>
          </p:nvPr>
        </p:nvSpPr>
        <p:spPr/>
        <p:txBody>
          <a:bodyPr>
            <a:normAutofit lnSpcReduction="10000"/>
          </a:bodyPr>
          <a:lstStyle/>
          <a:p>
            <a:r>
              <a:rPr lang="de-DE" dirty="0"/>
              <a:t>Short </a:t>
            </a:r>
            <a:r>
              <a:rPr lang="de-DE" dirty="0" err="1"/>
              <a:t>for</a:t>
            </a:r>
            <a:r>
              <a:rPr lang="de-DE" dirty="0"/>
              <a:t> </a:t>
            </a:r>
            <a:r>
              <a:rPr lang="de-DE" dirty="0" err="1"/>
              <a:t>long</a:t>
            </a:r>
            <a:endParaRPr lang="de-DE" dirty="0"/>
          </a:p>
          <a:p>
            <a:r>
              <a:rPr lang="de-DE" dirty="0"/>
              <a:t>Definition</a:t>
            </a:r>
          </a:p>
          <a:p>
            <a:r>
              <a:rPr lang="de-DE" dirty="0" err="1"/>
              <a:t>Beyond</a:t>
            </a:r>
            <a:r>
              <a:rPr lang="de-DE" dirty="0"/>
              <a:t> </a:t>
            </a:r>
            <a:r>
              <a:rPr lang="de-DE" dirty="0" err="1"/>
              <a:t>contact</a:t>
            </a:r>
            <a:endParaRPr lang="de-DE" dirty="0"/>
          </a:p>
          <a:p>
            <a:r>
              <a:rPr lang="de-DE" dirty="0"/>
              <a:t>Replica </a:t>
            </a:r>
            <a:r>
              <a:rPr lang="de-DE" dirty="0" err="1"/>
              <a:t>languages</a:t>
            </a:r>
            <a:r>
              <a:rPr lang="de-DE" dirty="0"/>
              <a:t> </a:t>
            </a:r>
            <a:r>
              <a:rPr lang="de-DE" dirty="0" err="1"/>
              <a:t>with</a:t>
            </a:r>
            <a:r>
              <a:rPr lang="de-DE" dirty="0"/>
              <a:t> </a:t>
            </a:r>
            <a:r>
              <a:rPr lang="de-DE" dirty="0" err="1"/>
              <a:t>grammatical</a:t>
            </a:r>
            <a:r>
              <a:rPr lang="de-DE" dirty="0"/>
              <a:t> </a:t>
            </a:r>
            <a:r>
              <a:rPr lang="de-DE" dirty="0" err="1"/>
              <a:t>gender</a:t>
            </a:r>
            <a:endParaRPr lang="de-DE" dirty="0"/>
          </a:p>
          <a:p>
            <a:r>
              <a:rPr lang="de-DE" dirty="0"/>
              <a:t>Replica </a:t>
            </a:r>
            <a:r>
              <a:rPr lang="de-DE" dirty="0" err="1"/>
              <a:t>languages</a:t>
            </a:r>
            <a:r>
              <a:rPr lang="de-DE" dirty="0"/>
              <a:t> </a:t>
            </a:r>
            <a:r>
              <a:rPr lang="de-DE" dirty="0" err="1"/>
              <a:t>without</a:t>
            </a:r>
            <a:r>
              <a:rPr lang="de-DE" dirty="0"/>
              <a:t> </a:t>
            </a:r>
            <a:r>
              <a:rPr lang="de-DE" dirty="0" err="1"/>
              <a:t>grammatical</a:t>
            </a:r>
            <a:r>
              <a:rPr lang="de-DE" dirty="0"/>
              <a:t> </a:t>
            </a:r>
            <a:r>
              <a:rPr lang="de-DE" dirty="0" err="1"/>
              <a:t>gender</a:t>
            </a:r>
            <a:endParaRPr lang="de-DE" dirty="0"/>
          </a:p>
          <a:p>
            <a:r>
              <a:rPr lang="de-DE" dirty="0" err="1"/>
              <a:t>Hypotheses</a:t>
            </a:r>
            <a:endParaRPr lang="de-DE" dirty="0"/>
          </a:p>
          <a:p>
            <a:r>
              <a:rPr lang="de-DE" dirty="0"/>
              <a:t>Look-</a:t>
            </a:r>
            <a:r>
              <a:rPr lang="de-DE" dirty="0" err="1"/>
              <a:t>alikes</a:t>
            </a:r>
            <a:endParaRPr lang="de-DE" dirty="0"/>
          </a:p>
          <a:p>
            <a:r>
              <a:rPr lang="de-DE" dirty="0"/>
              <a:t>Potential </a:t>
            </a:r>
            <a:r>
              <a:rPr lang="de-DE" dirty="0" err="1"/>
              <a:t>evidence</a:t>
            </a:r>
            <a:endParaRPr lang="de-DE" dirty="0"/>
          </a:p>
          <a:p>
            <a:r>
              <a:rPr lang="de-DE" dirty="0"/>
              <a:t>Evaluation</a:t>
            </a:r>
          </a:p>
          <a:p>
            <a:endParaRPr lang="de-DE" dirty="0"/>
          </a:p>
        </p:txBody>
      </p:sp>
    </p:spTree>
    <p:extLst>
      <p:ext uri="{BB962C8B-B14F-4D97-AF65-F5344CB8AC3E}">
        <p14:creationId xmlns:p14="http://schemas.microsoft.com/office/powerpoint/2010/main" val="2116910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1C9B26-440D-4AB3-8489-5AE2A4408267}"/>
              </a:ext>
            </a:extLst>
          </p:cNvPr>
          <p:cNvSpPr>
            <a:spLocks noGrp="1"/>
          </p:cNvSpPr>
          <p:nvPr>
            <p:ph type="title"/>
          </p:nvPr>
        </p:nvSpPr>
        <p:spPr/>
        <p:txBody>
          <a:bodyPr/>
          <a:lstStyle/>
          <a:p>
            <a:r>
              <a:rPr lang="de-DE" dirty="0" err="1"/>
              <a:t>However</a:t>
            </a:r>
            <a:r>
              <a:rPr lang="de-DE" dirty="0"/>
              <a:t>, </a:t>
            </a:r>
            <a:r>
              <a:rPr lang="en-US" dirty="0" err="1"/>
              <a:t>Tadmor</a:t>
            </a:r>
            <a:r>
              <a:rPr lang="en-US" dirty="0"/>
              <a:t> (2007: 312) states that</a:t>
            </a:r>
            <a:endParaRPr lang="de-DE" dirty="0"/>
          </a:p>
        </p:txBody>
      </p:sp>
      <p:sp>
        <p:nvSpPr>
          <p:cNvPr id="3" name="Inhaltsplatzhalter 2">
            <a:extLst>
              <a:ext uri="{FF2B5EF4-FFF2-40B4-BE49-F238E27FC236}">
                <a16:creationId xmlns:a16="http://schemas.microsoft.com/office/drawing/2014/main" id="{F7584D10-0600-4637-ABBD-9FD999D9313F}"/>
              </a:ext>
            </a:extLst>
          </p:cNvPr>
          <p:cNvSpPr>
            <a:spLocks noGrp="1"/>
          </p:cNvSpPr>
          <p:nvPr>
            <p:ph idx="1"/>
          </p:nvPr>
        </p:nvSpPr>
        <p:spPr/>
        <p:txBody>
          <a:bodyPr>
            <a:normAutofit/>
          </a:bodyPr>
          <a:lstStyle/>
          <a:p>
            <a:pPr marL="0" indent="0">
              <a:buNone/>
            </a:pPr>
            <a:r>
              <a:rPr lang="en-US" sz="4400" dirty="0"/>
              <a:t>[</a:t>
            </a:r>
            <a:r>
              <a:rPr lang="en-US" sz="4400" dirty="0" err="1"/>
              <a:t>i</a:t>
            </a:r>
            <a:r>
              <a:rPr lang="en-US" sz="4400" dirty="0"/>
              <a:t>]n most loanwords with distinct male and female forms, the female form is not in common use, and the male form in fact serves as the unmarked member (which can refer to females as well, especially colloquially).</a:t>
            </a:r>
            <a:endParaRPr lang="de-DE" sz="4400" dirty="0"/>
          </a:p>
        </p:txBody>
      </p:sp>
    </p:spTree>
    <p:extLst>
      <p:ext uri="{BB962C8B-B14F-4D97-AF65-F5344CB8AC3E}">
        <p14:creationId xmlns:p14="http://schemas.microsoft.com/office/powerpoint/2010/main" val="1497979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1F8DB0-4FA7-4A21-805E-3DCA4471EE5C}"/>
              </a:ext>
            </a:extLst>
          </p:cNvPr>
          <p:cNvSpPr>
            <a:spLocks noGrp="1"/>
          </p:cNvSpPr>
          <p:nvPr>
            <p:ph type="title"/>
          </p:nvPr>
        </p:nvSpPr>
        <p:spPr/>
        <p:txBody>
          <a:bodyPr/>
          <a:lstStyle/>
          <a:p>
            <a:r>
              <a:rPr lang="de-DE" dirty="0" err="1"/>
              <a:t>Moreover</a:t>
            </a:r>
            <a:endParaRPr lang="de-DE" dirty="0"/>
          </a:p>
        </p:txBody>
      </p:sp>
      <p:sp>
        <p:nvSpPr>
          <p:cNvPr id="3" name="Inhaltsplatzhalter 2">
            <a:extLst>
              <a:ext uri="{FF2B5EF4-FFF2-40B4-BE49-F238E27FC236}">
                <a16:creationId xmlns:a16="http://schemas.microsoft.com/office/drawing/2014/main" id="{AF99D22A-0CCA-49E2-AC57-D024A74E4BF4}"/>
              </a:ext>
            </a:extLst>
          </p:cNvPr>
          <p:cNvSpPr>
            <a:spLocks noGrp="1"/>
          </p:cNvSpPr>
          <p:nvPr>
            <p:ph idx="1"/>
          </p:nvPr>
        </p:nvSpPr>
        <p:spPr/>
        <p:txBody>
          <a:bodyPr>
            <a:normAutofit/>
          </a:bodyPr>
          <a:lstStyle/>
          <a:p>
            <a:pPr marL="0" indent="0" algn="ctr">
              <a:buNone/>
            </a:pPr>
            <a:endParaRPr lang="de-DE" sz="4000" dirty="0"/>
          </a:p>
          <a:p>
            <a:pPr marL="0" indent="0" algn="ctr">
              <a:buNone/>
            </a:pPr>
            <a:r>
              <a:rPr lang="de-DE" sz="4000" dirty="0"/>
              <a:t>The sex-sensitive </a:t>
            </a:r>
            <a:r>
              <a:rPr lang="de-DE" sz="4000" dirty="0" err="1"/>
              <a:t>forms</a:t>
            </a:r>
            <a:r>
              <a:rPr lang="de-DE" sz="4000" dirty="0"/>
              <a:t> </a:t>
            </a:r>
            <a:r>
              <a:rPr lang="de-DE" sz="4000" dirty="0" err="1"/>
              <a:t>are</a:t>
            </a:r>
            <a:r>
              <a:rPr lang="de-DE" sz="4000" dirty="0"/>
              <a:t> </a:t>
            </a:r>
            <a:r>
              <a:rPr lang="de-DE" sz="4000" dirty="0" err="1"/>
              <a:t>purely</a:t>
            </a:r>
            <a:r>
              <a:rPr lang="de-DE" sz="4000" dirty="0"/>
              <a:t> </a:t>
            </a:r>
            <a:r>
              <a:rPr lang="de-DE" sz="4000" dirty="0" err="1"/>
              <a:t>lexical</a:t>
            </a:r>
            <a:r>
              <a:rPr lang="de-DE" sz="4000" dirty="0"/>
              <a:t>.</a:t>
            </a:r>
          </a:p>
          <a:p>
            <a:pPr marL="0" indent="0" algn="ctr">
              <a:buNone/>
            </a:pPr>
            <a:r>
              <a:rPr lang="de-DE" sz="4000" dirty="0" err="1"/>
              <a:t>There</a:t>
            </a:r>
            <a:r>
              <a:rPr lang="de-DE" sz="4000" dirty="0"/>
              <a:t> </a:t>
            </a:r>
            <a:r>
              <a:rPr lang="de-DE" sz="4000" dirty="0" err="1"/>
              <a:t>is</a:t>
            </a:r>
            <a:r>
              <a:rPr lang="de-DE" sz="4000" dirty="0"/>
              <a:t> </a:t>
            </a:r>
            <a:r>
              <a:rPr lang="de-DE" sz="4000" dirty="0" err="1"/>
              <a:t>no</a:t>
            </a:r>
            <a:r>
              <a:rPr lang="de-DE" sz="4000" dirty="0"/>
              <a:t> </a:t>
            </a:r>
            <a:r>
              <a:rPr lang="de-DE" sz="4000" dirty="0" err="1"/>
              <a:t>agreement</a:t>
            </a:r>
            <a:r>
              <a:rPr lang="de-DE" sz="4000" dirty="0"/>
              <a:t>.</a:t>
            </a:r>
          </a:p>
          <a:p>
            <a:pPr marL="0" indent="0" algn="ctr">
              <a:buNone/>
            </a:pPr>
            <a:r>
              <a:rPr lang="de-DE" sz="4000" dirty="0" err="1"/>
              <a:t>Accordingly</a:t>
            </a:r>
            <a:r>
              <a:rPr lang="de-DE" sz="4000" dirty="0"/>
              <a:t>, </a:t>
            </a:r>
            <a:r>
              <a:rPr lang="de-DE" sz="4000" dirty="0" err="1"/>
              <a:t>Indonesian</a:t>
            </a:r>
            <a:r>
              <a:rPr lang="de-DE" sz="4000" dirty="0"/>
              <a:t> </a:t>
            </a:r>
            <a:r>
              <a:rPr lang="de-DE" sz="4000" dirty="0" err="1"/>
              <a:t>has</a:t>
            </a:r>
            <a:r>
              <a:rPr lang="de-DE" sz="4000" dirty="0"/>
              <a:t> not </a:t>
            </a:r>
            <a:r>
              <a:rPr lang="de-DE" sz="4000" dirty="0" err="1"/>
              <a:t>acquired</a:t>
            </a:r>
            <a:r>
              <a:rPr lang="de-DE" sz="4000" dirty="0"/>
              <a:t> a </a:t>
            </a:r>
            <a:r>
              <a:rPr lang="de-DE" sz="4000" cap="small" dirty="0" err="1"/>
              <a:t>gg</a:t>
            </a:r>
            <a:r>
              <a:rPr lang="de-DE" sz="4000" dirty="0"/>
              <a:t>-system.</a:t>
            </a:r>
          </a:p>
        </p:txBody>
      </p:sp>
    </p:spTree>
    <p:extLst>
      <p:ext uri="{BB962C8B-B14F-4D97-AF65-F5344CB8AC3E}">
        <p14:creationId xmlns:p14="http://schemas.microsoft.com/office/powerpoint/2010/main" val="2642162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372B8C-FED9-4920-B24D-C3F8812D3A3A}"/>
              </a:ext>
            </a:extLst>
          </p:cNvPr>
          <p:cNvSpPr>
            <a:spLocks noGrp="1"/>
          </p:cNvSpPr>
          <p:nvPr>
            <p:ph type="title"/>
          </p:nvPr>
        </p:nvSpPr>
        <p:spPr/>
        <p:txBody>
          <a:bodyPr/>
          <a:lstStyle/>
          <a:p>
            <a:r>
              <a:rPr lang="de-DE" dirty="0"/>
              <a:t>Diminutives (</a:t>
            </a:r>
            <a:r>
              <a:rPr lang="de-DE" dirty="0" err="1"/>
              <a:t>Chamoreau</a:t>
            </a:r>
            <a:r>
              <a:rPr lang="de-DE" dirty="0"/>
              <a:t> 2012) </a:t>
            </a:r>
          </a:p>
        </p:txBody>
      </p:sp>
      <p:graphicFrame>
        <p:nvGraphicFramePr>
          <p:cNvPr id="4" name="Inhaltsplatzhalter 3">
            <a:extLst>
              <a:ext uri="{FF2B5EF4-FFF2-40B4-BE49-F238E27FC236}">
                <a16:creationId xmlns:a16="http://schemas.microsoft.com/office/drawing/2014/main" id="{3E0141FA-1C0B-431E-B264-523F50734616}"/>
              </a:ext>
            </a:extLst>
          </p:cNvPr>
          <p:cNvGraphicFramePr>
            <a:graphicFrameLocks noGrp="1"/>
          </p:cNvGraphicFramePr>
          <p:nvPr>
            <p:ph idx="1"/>
            <p:extLst>
              <p:ext uri="{D42A27DB-BD31-4B8C-83A1-F6EECF244321}">
                <p14:modId xmlns:p14="http://schemas.microsoft.com/office/powerpoint/2010/main" val="666134475"/>
              </p:ext>
            </p:extLst>
          </p:nvPr>
        </p:nvGraphicFramePr>
        <p:xfrm>
          <a:off x="838200" y="1769807"/>
          <a:ext cx="10193594" cy="4355691"/>
        </p:xfrm>
        <a:graphic>
          <a:graphicData uri="http://schemas.openxmlformats.org/drawingml/2006/table">
            <a:tbl>
              <a:tblPr firstRow="1" firstCol="1" bandRow="1">
                <a:tableStyleId>{5940675A-B579-460E-94D1-54222C63F5DA}</a:tableStyleId>
              </a:tblPr>
              <a:tblGrid>
                <a:gridCol w="2038276">
                  <a:extLst>
                    <a:ext uri="{9D8B030D-6E8A-4147-A177-3AD203B41FA5}">
                      <a16:colId xmlns:a16="http://schemas.microsoft.com/office/drawing/2014/main" val="465831645"/>
                    </a:ext>
                  </a:extLst>
                </a:gridCol>
                <a:gridCol w="2038276">
                  <a:extLst>
                    <a:ext uri="{9D8B030D-6E8A-4147-A177-3AD203B41FA5}">
                      <a16:colId xmlns:a16="http://schemas.microsoft.com/office/drawing/2014/main" val="1709664994"/>
                    </a:ext>
                  </a:extLst>
                </a:gridCol>
                <a:gridCol w="2038276">
                  <a:extLst>
                    <a:ext uri="{9D8B030D-6E8A-4147-A177-3AD203B41FA5}">
                      <a16:colId xmlns:a16="http://schemas.microsoft.com/office/drawing/2014/main" val="1134156904"/>
                    </a:ext>
                  </a:extLst>
                </a:gridCol>
                <a:gridCol w="2039383">
                  <a:extLst>
                    <a:ext uri="{9D8B030D-6E8A-4147-A177-3AD203B41FA5}">
                      <a16:colId xmlns:a16="http://schemas.microsoft.com/office/drawing/2014/main" val="3827829993"/>
                    </a:ext>
                  </a:extLst>
                </a:gridCol>
                <a:gridCol w="2039383">
                  <a:extLst>
                    <a:ext uri="{9D8B030D-6E8A-4147-A177-3AD203B41FA5}">
                      <a16:colId xmlns:a16="http://schemas.microsoft.com/office/drawing/2014/main" val="1074018392"/>
                    </a:ext>
                  </a:extLst>
                </a:gridCol>
              </a:tblGrid>
              <a:tr h="1041255">
                <a:tc>
                  <a:txBody>
                    <a:bodyPr/>
                    <a:lstStyle/>
                    <a:p>
                      <a:pPr>
                        <a:lnSpc>
                          <a:spcPct val="115000"/>
                        </a:lnSpc>
                        <a:spcAft>
                          <a:spcPts val="0"/>
                        </a:spcAft>
                      </a:pPr>
                      <a:r>
                        <a:rPr lang="en-US" sz="2800" cap="small" baseline="0" dirty="0" err="1">
                          <a:effectLst/>
                        </a:rPr>
                        <a:t>rl</a:t>
                      </a:r>
                      <a:endParaRPr lang="de-DE" sz="2800" cap="small" baseline="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first names</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borrowings</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general</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beyond</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90524822"/>
                  </a:ext>
                </a:extLst>
              </a:tr>
              <a:tr h="828609">
                <a:tc>
                  <a:txBody>
                    <a:bodyPr/>
                    <a:lstStyle/>
                    <a:p>
                      <a:pPr>
                        <a:lnSpc>
                          <a:spcPct val="115000"/>
                        </a:lnSpc>
                        <a:spcAft>
                          <a:spcPts val="0"/>
                        </a:spcAft>
                      </a:pPr>
                      <a:r>
                        <a:rPr lang="en-US" sz="2800">
                          <a:effectLst/>
                        </a:rPr>
                        <a:t>Tepehua</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tc>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3079746356"/>
                  </a:ext>
                </a:extLst>
              </a:tr>
              <a:tr h="828609">
                <a:tc>
                  <a:txBody>
                    <a:bodyPr/>
                    <a:lstStyle/>
                    <a:p>
                      <a:pPr>
                        <a:lnSpc>
                          <a:spcPct val="115000"/>
                        </a:lnSpc>
                        <a:spcAft>
                          <a:spcPts val="0"/>
                        </a:spcAft>
                      </a:pPr>
                      <a:r>
                        <a:rPr lang="en-US" sz="2800">
                          <a:effectLst/>
                        </a:rPr>
                        <a:t>Purepecha</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-ito</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4259592485"/>
                  </a:ext>
                </a:extLst>
              </a:tr>
              <a:tr h="828609">
                <a:tc>
                  <a:txBody>
                    <a:bodyPr/>
                    <a:lstStyle/>
                    <a:p>
                      <a:pPr>
                        <a:lnSpc>
                          <a:spcPct val="115000"/>
                        </a:lnSpc>
                        <a:spcAft>
                          <a:spcPts val="0"/>
                        </a:spcAft>
                      </a:pPr>
                      <a:r>
                        <a:rPr lang="en-US" sz="2800">
                          <a:effectLst/>
                        </a:rPr>
                        <a:t>Mexicanero</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-ito / -ita</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2329544428"/>
                  </a:ext>
                </a:extLst>
              </a:tr>
              <a:tr h="828609">
                <a:tc>
                  <a:txBody>
                    <a:bodyPr/>
                    <a:lstStyle/>
                    <a:p>
                      <a:pPr>
                        <a:lnSpc>
                          <a:spcPct val="115000"/>
                        </a:lnSpc>
                        <a:spcAft>
                          <a:spcPts val="0"/>
                        </a:spcAft>
                      </a:pPr>
                      <a:r>
                        <a:rPr lang="en-US" sz="2800">
                          <a:effectLst/>
                        </a:rPr>
                        <a:t>Yucatec</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-ito / -ita</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a:t>
                      </a:r>
                      <a:r>
                        <a:rPr lang="en-US" sz="2800" i="1" dirty="0" err="1">
                          <a:effectLst/>
                        </a:rPr>
                        <a:t>ito</a:t>
                      </a:r>
                      <a:r>
                        <a:rPr lang="en-US" sz="2800" i="1" dirty="0">
                          <a:effectLst/>
                        </a:rPr>
                        <a:t> / -</a:t>
                      </a:r>
                      <a:r>
                        <a:rPr lang="en-US" sz="2800" i="1" dirty="0" err="1">
                          <a:effectLst/>
                        </a:rPr>
                        <a:t>ita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90465524"/>
                  </a:ext>
                </a:extLst>
              </a:tr>
            </a:tbl>
          </a:graphicData>
        </a:graphic>
      </p:graphicFrame>
    </p:spTree>
    <p:extLst>
      <p:ext uri="{BB962C8B-B14F-4D97-AF65-F5344CB8AC3E}">
        <p14:creationId xmlns:p14="http://schemas.microsoft.com/office/powerpoint/2010/main" val="293008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4225BE-59F3-4E17-B988-A6711E6CD046}"/>
              </a:ext>
            </a:extLst>
          </p:cNvPr>
          <p:cNvSpPr>
            <a:spLocks noGrp="1"/>
          </p:cNvSpPr>
          <p:nvPr>
            <p:ph type="title"/>
          </p:nvPr>
        </p:nvSpPr>
        <p:spPr/>
        <p:txBody>
          <a:bodyPr/>
          <a:lstStyle/>
          <a:p>
            <a:r>
              <a:rPr lang="de-DE" dirty="0" err="1"/>
              <a:t>Yucatec</a:t>
            </a:r>
            <a:r>
              <a:rPr lang="de-DE" dirty="0"/>
              <a:t> (</a:t>
            </a:r>
            <a:r>
              <a:rPr lang="de-DE" dirty="0" err="1"/>
              <a:t>Chamoreau</a:t>
            </a:r>
            <a:r>
              <a:rPr lang="de-DE" dirty="0"/>
              <a:t> 2012: 84)</a:t>
            </a:r>
          </a:p>
        </p:txBody>
      </p:sp>
      <p:sp>
        <p:nvSpPr>
          <p:cNvPr id="4" name="Textplatzhalter 3">
            <a:extLst>
              <a:ext uri="{FF2B5EF4-FFF2-40B4-BE49-F238E27FC236}">
                <a16:creationId xmlns:a16="http://schemas.microsoft.com/office/drawing/2014/main" id="{4EE751CA-C847-4DD4-9F95-0F3BD336E167}"/>
              </a:ext>
            </a:extLst>
          </p:cNvPr>
          <p:cNvSpPr>
            <a:spLocks noGrp="1"/>
          </p:cNvSpPr>
          <p:nvPr>
            <p:ph type="body" idx="1"/>
          </p:nvPr>
        </p:nvSpPr>
        <p:spPr/>
        <p:txBody>
          <a:bodyPr/>
          <a:lstStyle/>
          <a:p>
            <a:r>
              <a:rPr lang="de-DE" dirty="0" err="1"/>
              <a:t>masculine</a:t>
            </a:r>
            <a:endParaRPr lang="de-DE" dirty="0"/>
          </a:p>
        </p:txBody>
      </p:sp>
      <p:sp>
        <p:nvSpPr>
          <p:cNvPr id="5" name="Inhaltsplatzhalter 4">
            <a:extLst>
              <a:ext uri="{FF2B5EF4-FFF2-40B4-BE49-F238E27FC236}">
                <a16:creationId xmlns:a16="http://schemas.microsoft.com/office/drawing/2014/main" id="{74205B31-33F2-4BB6-80B2-4F6C638A694E}"/>
              </a:ext>
            </a:extLst>
          </p:cNvPr>
          <p:cNvSpPr>
            <a:spLocks noGrp="1"/>
          </p:cNvSpPr>
          <p:nvPr>
            <p:ph sz="half" idx="2"/>
          </p:nvPr>
        </p:nvSpPr>
        <p:spPr/>
        <p:txBody>
          <a:bodyPr/>
          <a:lstStyle/>
          <a:p>
            <a:pPr marL="0" indent="0">
              <a:buNone/>
              <a:tabLst>
                <a:tab pos="1524000" algn="l"/>
                <a:tab pos="2152650" algn="l"/>
              </a:tabLst>
            </a:pPr>
            <a:endParaRPr lang="it-IT" i="1" dirty="0"/>
          </a:p>
          <a:p>
            <a:pPr marL="0" indent="0">
              <a:buNone/>
              <a:tabLst>
                <a:tab pos="1524000" algn="l"/>
                <a:tab pos="2152650" algn="l"/>
              </a:tabLst>
            </a:pPr>
            <a:r>
              <a:rPr lang="it-IT" i="1" dirty="0" err="1"/>
              <a:t>polok-</a:t>
            </a:r>
            <a:r>
              <a:rPr lang="it-IT" b="1" i="1" dirty="0" err="1"/>
              <a:t>ito</a:t>
            </a:r>
            <a:r>
              <a:rPr lang="it-IT" i="1" dirty="0"/>
              <a:t>	le	</a:t>
            </a:r>
            <a:r>
              <a:rPr lang="it-IT" i="1" dirty="0" err="1"/>
              <a:t>boox</a:t>
            </a:r>
            <a:r>
              <a:rPr lang="it-IT" i="1" dirty="0"/>
              <a:t>-</a:t>
            </a:r>
            <a:r>
              <a:rPr lang="it-IT" b="1" i="1" dirty="0" err="1"/>
              <a:t>ito</a:t>
            </a:r>
            <a:r>
              <a:rPr lang="it-IT" i="1" dirty="0"/>
              <a:t>-o’</a:t>
            </a:r>
            <a:endParaRPr lang="de-DE" dirty="0"/>
          </a:p>
          <a:p>
            <a:pPr marL="0" indent="0">
              <a:buNone/>
              <a:tabLst>
                <a:tab pos="1524000" algn="l"/>
                <a:tab pos="2152650" algn="l"/>
              </a:tabLst>
            </a:pPr>
            <a:r>
              <a:rPr lang="de-DE" sz="2000" dirty="0" err="1"/>
              <a:t>fat-</a:t>
            </a:r>
            <a:r>
              <a:rPr lang="de-DE" sz="2000" b="1" cap="small" dirty="0" err="1"/>
              <a:t>dim</a:t>
            </a:r>
            <a:r>
              <a:rPr lang="de-DE" sz="2000" cap="small" dirty="0"/>
              <a:t>	dem</a:t>
            </a:r>
            <a:r>
              <a:rPr lang="de-DE" sz="2000" dirty="0"/>
              <a:t>	</a:t>
            </a:r>
            <a:r>
              <a:rPr lang="de-DE" sz="2000" dirty="0" err="1"/>
              <a:t>dark</a:t>
            </a:r>
            <a:r>
              <a:rPr lang="de-DE" sz="2000" dirty="0"/>
              <a:t>/</a:t>
            </a:r>
            <a:r>
              <a:rPr lang="de-DE" sz="2000" dirty="0" err="1"/>
              <a:t>Maya_man</a:t>
            </a:r>
            <a:r>
              <a:rPr lang="de-DE" sz="2000" dirty="0"/>
              <a:t>-</a:t>
            </a:r>
            <a:r>
              <a:rPr lang="de-DE" sz="2000" b="1" cap="small" dirty="0" err="1"/>
              <a:t>dim</a:t>
            </a:r>
            <a:r>
              <a:rPr lang="de-DE" sz="2000" cap="small" dirty="0"/>
              <a:t>-dem</a:t>
            </a:r>
            <a:endParaRPr lang="de-DE" sz="2000" dirty="0"/>
          </a:p>
          <a:p>
            <a:pPr marL="0" indent="0">
              <a:buNone/>
            </a:pPr>
            <a:r>
              <a:rPr lang="en-US" dirty="0"/>
              <a:t>‘The Maya man is fat/chubby.’</a:t>
            </a:r>
            <a:endParaRPr lang="de-DE" dirty="0"/>
          </a:p>
          <a:p>
            <a:pPr marL="0" indent="0">
              <a:buNone/>
            </a:pPr>
            <a:endParaRPr lang="de-DE" dirty="0"/>
          </a:p>
        </p:txBody>
      </p:sp>
      <p:sp>
        <p:nvSpPr>
          <p:cNvPr id="6" name="Textplatzhalter 5">
            <a:extLst>
              <a:ext uri="{FF2B5EF4-FFF2-40B4-BE49-F238E27FC236}">
                <a16:creationId xmlns:a16="http://schemas.microsoft.com/office/drawing/2014/main" id="{8F0D0AD6-DE3A-41BF-9E42-76341AE078CA}"/>
              </a:ext>
            </a:extLst>
          </p:cNvPr>
          <p:cNvSpPr>
            <a:spLocks noGrp="1"/>
          </p:cNvSpPr>
          <p:nvPr>
            <p:ph type="body" sz="quarter" idx="3"/>
          </p:nvPr>
        </p:nvSpPr>
        <p:spPr/>
        <p:txBody>
          <a:bodyPr/>
          <a:lstStyle/>
          <a:p>
            <a:r>
              <a:rPr lang="de-DE" dirty="0"/>
              <a:t>feminine</a:t>
            </a:r>
          </a:p>
        </p:txBody>
      </p:sp>
      <p:sp>
        <p:nvSpPr>
          <p:cNvPr id="7" name="Inhaltsplatzhalter 6">
            <a:extLst>
              <a:ext uri="{FF2B5EF4-FFF2-40B4-BE49-F238E27FC236}">
                <a16:creationId xmlns:a16="http://schemas.microsoft.com/office/drawing/2014/main" id="{0525AF62-F362-495E-8E0A-2083396DDCF2}"/>
              </a:ext>
            </a:extLst>
          </p:cNvPr>
          <p:cNvSpPr>
            <a:spLocks noGrp="1"/>
          </p:cNvSpPr>
          <p:nvPr>
            <p:ph sz="quarter" idx="4"/>
          </p:nvPr>
        </p:nvSpPr>
        <p:spPr/>
        <p:txBody>
          <a:bodyPr/>
          <a:lstStyle/>
          <a:p>
            <a:pPr marL="0" indent="0">
              <a:buNone/>
              <a:tabLst>
                <a:tab pos="1700213" algn="l"/>
                <a:tab pos="2506663" algn="l"/>
              </a:tabLst>
            </a:pPr>
            <a:endParaRPr lang="en-US" i="1" dirty="0"/>
          </a:p>
          <a:p>
            <a:pPr marL="0" indent="0">
              <a:buNone/>
              <a:tabLst>
                <a:tab pos="1700213" algn="l"/>
                <a:tab pos="2506663" algn="l"/>
              </a:tabLst>
            </a:pPr>
            <a:r>
              <a:rPr lang="en-US" i="1" dirty="0" err="1"/>
              <a:t>bek’ech-</a:t>
            </a:r>
            <a:r>
              <a:rPr lang="en-US" b="1" i="1" dirty="0" err="1"/>
              <a:t>ita</a:t>
            </a:r>
            <a:r>
              <a:rPr lang="en-US" i="1" dirty="0"/>
              <a:t>	u	y-</a:t>
            </a:r>
            <a:r>
              <a:rPr lang="en-US" i="1" dirty="0" err="1"/>
              <a:t>íits’in</a:t>
            </a:r>
            <a:endParaRPr lang="de-DE" dirty="0"/>
          </a:p>
          <a:p>
            <a:pPr marL="0" indent="0">
              <a:buNone/>
              <a:tabLst>
                <a:tab pos="1700213" algn="l"/>
                <a:tab pos="2506663" algn="l"/>
              </a:tabLst>
            </a:pPr>
            <a:r>
              <a:rPr lang="en-US" sz="2000" dirty="0"/>
              <a:t>thin-</a:t>
            </a:r>
            <a:r>
              <a:rPr lang="en-US" sz="2000" b="1" cap="small" dirty="0"/>
              <a:t>dim</a:t>
            </a:r>
            <a:r>
              <a:rPr lang="en-US" sz="2000" cap="small" dirty="0"/>
              <a:t>	a.3sg	pos</a:t>
            </a:r>
            <a:r>
              <a:rPr lang="en-US" sz="2000" dirty="0"/>
              <a:t>-</a:t>
            </a:r>
            <a:r>
              <a:rPr lang="en-US" sz="2000" dirty="0" err="1"/>
              <a:t>younger_sister</a:t>
            </a:r>
            <a:endParaRPr lang="de-DE" sz="2000" dirty="0"/>
          </a:p>
          <a:p>
            <a:pPr marL="0" indent="0">
              <a:buNone/>
            </a:pPr>
            <a:r>
              <a:rPr lang="en-US" dirty="0"/>
              <a:t>‘His younger sister is slender.’</a:t>
            </a:r>
            <a:endParaRPr lang="de-DE" dirty="0"/>
          </a:p>
          <a:p>
            <a:endParaRPr lang="de-DE" dirty="0"/>
          </a:p>
        </p:txBody>
      </p:sp>
    </p:spTree>
    <p:extLst>
      <p:ext uri="{BB962C8B-B14F-4D97-AF65-F5344CB8AC3E}">
        <p14:creationId xmlns:p14="http://schemas.microsoft.com/office/powerpoint/2010/main" val="1930400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099826E4-350B-460B-87C0-EEA45DD0F0FE}"/>
              </a:ext>
            </a:extLst>
          </p:cNvPr>
          <p:cNvSpPr>
            <a:spLocks noGrp="1"/>
          </p:cNvSpPr>
          <p:nvPr>
            <p:ph type="title"/>
          </p:nvPr>
        </p:nvSpPr>
        <p:spPr/>
        <p:txBody>
          <a:bodyPr/>
          <a:lstStyle/>
          <a:p>
            <a:r>
              <a:rPr lang="de-DE" dirty="0" err="1"/>
              <a:t>Doubts</a:t>
            </a:r>
            <a:endParaRPr lang="de-DE" dirty="0"/>
          </a:p>
        </p:txBody>
      </p:sp>
      <p:sp>
        <p:nvSpPr>
          <p:cNvPr id="8" name="Inhaltsplatzhalter 7">
            <a:extLst>
              <a:ext uri="{FF2B5EF4-FFF2-40B4-BE49-F238E27FC236}">
                <a16:creationId xmlns:a16="http://schemas.microsoft.com/office/drawing/2014/main" id="{F293C8B5-8C1C-40EA-B94C-B263EED344B4}"/>
              </a:ext>
            </a:extLst>
          </p:cNvPr>
          <p:cNvSpPr>
            <a:spLocks noGrp="1"/>
          </p:cNvSpPr>
          <p:nvPr>
            <p:ph idx="1"/>
          </p:nvPr>
        </p:nvSpPr>
        <p:spPr/>
        <p:txBody>
          <a:bodyPr>
            <a:normAutofit fontScale="92500" lnSpcReduction="10000"/>
          </a:bodyPr>
          <a:lstStyle/>
          <a:p>
            <a:r>
              <a:rPr lang="en-US" dirty="0" err="1"/>
              <a:t>Chamoreau</a:t>
            </a:r>
            <a:r>
              <a:rPr lang="en-US" dirty="0"/>
              <a:t> (2012: 84) claims that the </a:t>
            </a:r>
            <a:r>
              <a:rPr lang="en-US" cap="small" dirty="0"/>
              <a:t>f</a:t>
            </a:r>
            <a:r>
              <a:rPr lang="en-US" dirty="0"/>
              <a:t> form has entered the language only recently and that its use is not compulsory. Some speakers may even reject its use.</a:t>
            </a:r>
          </a:p>
          <a:p>
            <a:r>
              <a:rPr lang="en-US" dirty="0"/>
              <a:t>“The forms are always used with biologically based nouns” (</a:t>
            </a:r>
            <a:r>
              <a:rPr lang="en-US" dirty="0" err="1"/>
              <a:t>Chamoreau</a:t>
            </a:r>
            <a:r>
              <a:rPr lang="en-US" dirty="0"/>
              <a:t> 2012: 84), meaning animacy is crucial (perhaps even human reference). </a:t>
            </a:r>
          </a:p>
          <a:p>
            <a:r>
              <a:rPr lang="en-US" dirty="0"/>
              <a:t>Note that Yucatec (optionally) specifies sex by way of prefixing </a:t>
            </a:r>
            <a:r>
              <a:rPr lang="en-US" i="1" dirty="0"/>
              <a:t>x-</a:t>
            </a:r>
            <a:r>
              <a:rPr lang="en-US" dirty="0"/>
              <a:t> [</a:t>
            </a:r>
            <a:r>
              <a:rPr lang="en-US" cap="small" dirty="0"/>
              <a:t>f</a:t>
            </a:r>
            <a:r>
              <a:rPr lang="en-US" dirty="0"/>
              <a:t>] and </a:t>
            </a:r>
            <a:r>
              <a:rPr lang="en-US" i="1" dirty="0"/>
              <a:t>h-</a:t>
            </a:r>
            <a:r>
              <a:rPr lang="en-US" dirty="0"/>
              <a:t> [</a:t>
            </a:r>
            <a:r>
              <a:rPr lang="en-US" cap="small" dirty="0"/>
              <a:t>m</a:t>
            </a:r>
            <a:r>
              <a:rPr lang="en-US" dirty="0"/>
              <a:t>] to autochthonous noun stems (</a:t>
            </a:r>
            <a:r>
              <a:rPr lang="en-US" dirty="0" err="1"/>
              <a:t>Chamoreau</a:t>
            </a:r>
            <a:r>
              <a:rPr lang="en-US" dirty="0"/>
              <a:t> 2012: 78–79). The existence of this morphological pattern may have facilitated the introduction of the Spanish sex-marking devices (</a:t>
            </a:r>
            <a:r>
              <a:rPr lang="en-US" dirty="0" err="1"/>
              <a:t>Gardani</a:t>
            </a:r>
            <a:r>
              <a:rPr lang="en-US" dirty="0"/>
              <a:t> 2019: 114). </a:t>
            </a:r>
          </a:p>
          <a:p>
            <a:r>
              <a:rPr lang="en-US" dirty="0"/>
              <a:t>Last but not least, </a:t>
            </a:r>
            <a:r>
              <a:rPr lang="en-US" dirty="0" err="1"/>
              <a:t>Chamoreau</a:t>
            </a:r>
            <a:r>
              <a:rPr lang="en-US" dirty="0"/>
              <a:t> (2012: 87) herself doubts that we are facing </a:t>
            </a:r>
            <a:r>
              <a:rPr lang="en-US" cap="small" dirty="0"/>
              <a:t>gg</a:t>
            </a:r>
            <a:r>
              <a:rPr lang="en-US" dirty="0"/>
              <a:t>-agreement in Yucatec. </a:t>
            </a:r>
            <a:endParaRPr lang="de-DE" dirty="0"/>
          </a:p>
        </p:txBody>
      </p:sp>
    </p:spTree>
    <p:extLst>
      <p:ext uri="{BB962C8B-B14F-4D97-AF65-F5344CB8AC3E}">
        <p14:creationId xmlns:p14="http://schemas.microsoft.com/office/powerpoint/2010/main" val="1795898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87B394-CB13-4887-97D0-9524A7D79E5E}"/>
              </a:ext>
            </a:extLst>
          </p:cNvPr>
          <p:cNvSpPr>
            <a:spLocks noGrp="1"/>
          </p:cNvSpPr>
          <p:nvPr>
            <p:ph type="title"/>
          </p:nvPr>
        </p:nvSpPr>
        <p:spPr/>
        <p:txBody>
          <a:bodyPr>
            <a:normAutofit/>
          </a:bodyPr>
          <a:lstStyle/>
          <a:p>
            <a:r>
              <a:rPr lang="de-DE" dirty="0" err="1"/>
              <a:t>Aikhenvald</a:t>
            </a:r>
            <a:r>
              <a:rPr lang="de-DE" dirty="0"/>
              <a:t> (2000)</a:t>
            </a:r>
          </a:p>
        </p:txBody>
      </p:sp>
      <p:sp>
        <p:nvSpPr>
          <p:cNvPr id="3" name="Inhaltsplatzhalter 2">
            <a:extLst>
              <a:ext uri="{FF2B5EF4-FFF2-40B4-BE49-F238E27FC236}">
                <a16:creationId xmlns:a16="http://schemas.microsoft.com/office/drawing/2014/main" id="{44473AC0-4998-44AB-A4E2-A4434CF22822}"/>
              </a:ext>
            </a:extLst>
          </p:cNvPr>
          <p:cNvSpPr>
            <a:spLocks noGrp="1"/>
          </p:cNvSpPr>
          <p:nvPr>
            <p:ph idx="1"/>
          </p:nvPr>
        </p:nvSpPr>
        <p:spPr/>
        <p:txBody>
          <a:bodyPr/>
          <a:lstStyle/>
          <a:p>
            <a:pPr marL="0" indent="0">
              <a:buNone/>
            </a:pPr>
            <a:r>
              <a:rPr lang="en-US" dirty="0"/>
              <a:t>The number of doubtful instances of </a:t>
            </a:r>
            <a:r>
              <a:rPr lang="en-US" cap="small" dirty="0"/>
              <a:t>gg</a:t>
            </a:r>
            <a:r>
              <a:rPr lang="en-US" dirty="0"/>
              <a:t>-borrowing exceeds that of bona fide cases by far. </a:t>
            </a:r>
          </a:p>
          <a:p>
            <a:pPr marL="0" indent="0">
              <a:buNone/>
            </a:pPr>
            <a:r>
              <a:rPr lang="en-US" dirty="0"/>
              <a:t>Bona fide cases?</a:t>
            </a:r>
          </a:p>
          <a:p>
            <a:r>
              <a:rPr lang="en-US" dirty="0"/>
              <a:t>Ilocano</a:t>
            </a:r>
          </a:p>
          <a:p>
            <a:r>
              <a:rPr lang="en-US" dirty="0"/>
              <a:t>Tagalog</a:t>
            </a:r>
          </a:p>
          <a:p>
            <a:r>
              <a:rPr lang="en-US" dirty="0"/>
              <a:t>Ayacucho Quechua</a:t>
            </a:r>
            <a:endParaRPr lang="de-DE" dirty="0"/>
          </a:p>
        </p:txBody>
      </p:sp>
    </p:spTree>
    <p:extLst>
      <p:ext uri="{BB962C8B-B14F-4D97-AF65-F5344CB8AC3E}">
        <p14:creationId xmlns:p14="http://schemas.microsoft.com/office/powerpoint/2010/main" val="917371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D421BF-9A88-495F-B501-8A19683E8F38}"/>
              </a:ext>
            </a:extLst>
          </p:cNvPr>
          <p:cNvSpPr>
            <a:spLocks noGrp="1"/>
          </p:cNvSpPr>
          <p:nvPr>
            <p:ph type="title"/>
          </p:nvPr>
        </p:nvSpPr>
        <p:spPr/>
        <p:txBody>
          <a:bodyPr/>
          <a:lstStyle/>
          <a:p>
            <a:r>
              <a:rPr lang="de-DE" dirty="0" err="1"/>
              <a:t>Ilocano</a:t>
            </a:r>
            <a:r>
              <a:rPr lang="de-DE" dirty="0"/>
              <a:t> (</a:t>
            </a:r>
            <a:r>
              <a:rPr lang="de-DE" dirty="0" err="1"/>
              <a:t>Aikhenvald</a:t>
            </a:r>
            <a:r>
              <a:rPr lang="de-DE" dirty="0"/>
              <a:t> 2000: 388)</a:t>
            </a:r>
          </a:p>
        </p:txBody>
      </p:sp>
      <p:sp>
        <p:nvSpPr>
          <p:cNvPr id="3" name="Inhaltsplatzhalter 2">
            <a:extLst>
              <a:ext uri="{FF2B5EF4-FFF2-40B4-BE49-F238E27FC236}">
                <a16:creationId xmlns:a16="http://schemas.microsoft.com/office/drawing/2014/main" id="{26FDEA68-1BDE-428F-A3A9-4ACA1F4A750F}"/>
              </a:ext>
            </a:extLst>
          </p:cNvPr>
          <p:cNvSpPr>
            <a:spLocks noGrp="1"/>
          </p:cNvSpPr>
          <p:nvPr>
            <p:ph idx="1"/>
          </p:nvPr>
        </p:nvSpPr>
        <p:spPr/>
        <p:txBody>
          <a:bodyPr/>
          <a:lstStyle/>
          <a:p>
            <a:pPr marL="0" indent="0">
              <a:buNone/>
            </a:pPr>
            <a:r>
              <a:rPr lang="en-US" dirty="0"/>
              <a:t>[s]</a:t>
            </a:r>
            <a:r>
              <a:rPr lang="en-US" dirty="0" err="1"/>
              <a:t>imilar</a:t>
            </a:r>
            <a:r>
              <a:rPr lang="en-US" dirty="0"/>
              <a:t> to many Austronesian languages, Ilocano does not have grammatical gender; however, a large number of loan adjectives from Spanish resulted in the creation of masculine and feminine distinctions in loan adjectives, e.g. </a:t>
            </a:r>
            <a:r>
              <a:rPr lang="en-US" i="1" dirty="0" err="1"/>
              <a:t>tsismoso</a:t>
            </a:r>
            <a:r>
              <a:rPr lang="en-US" dirty="0"/>
              <a:t> ‘gossipy’ (masc.), </a:t>
            </a:r>
            <a:r>
              <a:rPr lang="en-US" i="1" dirty="0" err="1"/>
              <a:t>tsismosa</a:t>
            </a:r>
            <a:r>
              <a:rPr lang="en-US" dirty="0"/>
              <a:t> ‘gossipy’ (fem.), from Spanish </a:t>
            </a:r>
            <a:r>
              <a:rPr lang="en-US" i="1" dirty="0" err="1"/>
              <a:t>chismoso</a:t>
            </a:r>
            <a:r>
              <a:rPr lang="en-US" dirty="0"/>
              <a:t>, </a:t>
            </a:r>
            <a:r>
              <a:rPr lang="en-US" i="1" dirty="0" err="1"/>
              <a:t>chismosa</a:t>
            </a:r>
            <a:r>
              <a:rPr lang="en-US" dirty="0"/>
              <a:t> ‘a gossip, gossipy’. Nouns borrowed from Spanish often have two gender forms to distinguish the sexes, e.g. </a:t>
            </a:r>
            <a:r>
              <a:rPr lang="en-US" i="1" dirty="0" err="1"/>
              <a:t>kosinero</a:t>
            </a:r>
            <a:r>
              <a:rPr lang="en-US" dirty="0"/>
              <a:t> ‘cook (masc.)’, </a:t>
            </a:r>
            <a:r>
              <a:rPr lang="en-US" i="1" dirty="0" err="1"/>
              <a:t>kosinera</a:t>
            </a:r>
            <a:r>
              <a:rPr lang="en-US" dirty="0"/>
              <a:t> ‘cook (fem.)’, </a:t>
            </a:r>
            <a:r>
              <a:rPr lang="en-US" i="1" dirty="0" err="1"/>
              <a:t>sugalero</a:t>
            </a:r>
            <a:r>
              <a:rPr lang="en-US" dirty="0"/>
              <a:t> ‘gambler (masc.)’, </a:t>
            </a:r>
            <a:r>
              <a:rPr lang="en-US" i="1" dirty="0" err="1"/>
              <a:t>sugalera</a:t>
            </a:r>
            <a:r>
              <a:rPr lang="en-US" dirty="0"/>
              <a:t> ‘gambler (fem.).</a:t>
            </a:r>
            <a:endParaRPr lang="de-DE" dirty="0"/>
          </a:p>
          <a:p>
            <a:pPr marL="0" indent="0">
              <a:buNone/>
            </a:pPr>
            <a:endParaRPr lang="de-DE" dirty="0"/>
          </a:p>
        </p:txBody>
      </p:sp>
    </p:spTree>
    <p:extLst>
      <p:ext uri="{BB962C8B-B14F-4D97-AF65-F5344CB8AC3E}">
        <p14:creationId xmlns:p14="http://schemas.microsoft.com/office/powerpoint/2010/main" val="4091955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4AA727-7826-4EB8-8DDE-0B48223B70BE}"/>
              </a:ext>
            </a:extLst>
          </p:cNvPr>
          <p:cNvSpPr>
            <a:spLocks noGrp="1"/>
          </p:cNvSpPr>
          <p:nvPr>
            <p:ph type="title"/>
          </p:nvPr>
        </p:nvSpPr>
        <p:spPr/>
        <p:txBody>
          <a:bodyPr/>
          <a:lstStyle/>
          <a:p>
            <a:r>
              <a:rPr lang="de-DE" dirty="0"/>
              <a:t>Tagalog (</a:t>
            </a:r>
            <a:r>
              <a:rPr lang="de-DE" dirty="0" err="1"/>
              <a:t>Aikhenvald</a:t>
            </a:r>
            <a:r>
              <a:rPr lang="de-DE" dirty="0"/>
              <a:t> 2000: 48)</a:t>
            </a:r>
          </a:p>
        </p:txBody>
      </p:sp>
      <p:sp>
        <p:nvSpPr>
          <p:cNvPr id="3" name="Inhaltsplatzhalter 2">
            <a:extLst>
              <a:ext uri="{FF2B5EF4-FFF2-40B4-BE49-F238E27FC236}">
                <a16:creationId xmlns:a16="http://schemas.microsoft.com/office/drawing/2014/main" id="{477D53C3-86AA-4293-A7CC-5093553D8261}"/>
              </a:ext>
            </a:extLst>
          </p:cNvPr>
          <p:cNvSpPr>
            <a:spLocks noGrp="1"/>
          </p:cNvSpPr>
          <p:nvPr>
            <p:ph idx="1"/>
          </p:nvPr>
        </p:nvSpPr>
        <p:spPr/>
        <p:txBody>
          <a:bodyPr/>
          <a:lstStyle/>
          <a:p>
            <a:pPr marL="0" indent="0">
              <a:buNone/>
            </a:pPr>
            <a:r>
              <a:rPr lang="en-US" sz="4000" dirty="0"/>
              <a:t>[c]</a:t>
            </a:r>
            <a:r>
              <a:rPr lang="en-US" sz="4000" dirty="0" err="1"/>
              <a:t>ertain</a:t>
            </a:r>
            <a:r>
              <a:rPr lang="en-US" sz="4000" dirty="0"/>
              <a:t> nouns referring to humans and adjectives used to modify them, most or probably all of which are loans from Spanish, distinguish two genders, e.g. </a:t>
            </a:r>
            <a:r>
              <a:rPr lang="en-US" sz="4000" i="1" dirty="0" err="1"/>
              <a:t>loko</a:t>
            </a:r>
            <a:r>
              <a:rPr lang="en-US" sz="4000" i="1" dirty="0"/>
              <a:t>-ng </a:t>
            </a:r>
            <a:r>
              <a:rPr lang="en-US" sz="4000" i="1" dirty="0" err="1"/>
              <a:t>Pinoy</a:t>
            </a:r>
            <a:r>
              <a:rPr lang="en-US" sz="4000" dirty="0"/>
              <a:t> (</a:t>
            </a:r>
            <a:r>
              <a:rPr lang="en-US" sz="4000" dirty="0" err="1"/>
              <a:t>crazy:</a:t>
            </a:r>
            <a:r>
              <a:rPr lang="en-US" sz="4000" cap="small" dirty="0" err="1"/>
              <a:t>masc-att</a:t>
            </a:r>
            <a:r>
              <a:rPr lang="en-US" sz="4000" dirty="0"/>
              <a:t> Philippine) ‘a crazy Philippine man’, </a:t>
            </a:r>
            <a:r>
              <a:rPr lang="en-US" sz="4000" i="1" dirty="0" err="1"/>
              <a:t>loka</a:t>
            </a:r>
            <a:r>
              <a:rPr lang="en-US" sz="4000" i="1" dirty="0"/>
              <a:t>-ng Pinay</a:t>
            </a:r>
            <a:r>
              <a:rPr lang="en-US" sz="4000" dirty="0"/>
              <a:t> (</a:t>
            </a:r>
            <a:r>
              <a:rPr lang="en-US" sz="4000" dirty="0" err="1"/>
              <a:t>crazy:</a:t>
            </a:r>
            <a:r>
              <a:rPr lang="en-US" sz="4000" cap="small" dirty="0" err="1"/>
              <a:t>fem-att</a:t>
            </a:r>
            <a:r>
              <a:rPr lang="en-US" sz="4000" dirty="0"/>
              <a:t> Philippine) ‘a crazy Philippine woman’.</a:t>
            </a:r>
            <a:endParaRPr lang="de-DE" sz="4000" dirty="0"/>
          </a:p>
          <a:p>
            <a:pPr marL="0" indent="0">
              <a:buNone/>
            </a:pPr>
            <a:endParaRPr lang="de-DE" dirty="0"/>
          </a:p>
        </p:txBody>
      </p:sp>
    </p:spTree>
    <p:extLst>
      <p:ext uri="{BB962C8B-B14F-4D97-AF65-F5344CB8AC3E}">
        <p14:creationId xmlns:p14="http://schemas.microsoft.com/office/powerpoint/2010/main" val="855436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09383-E60D-4C07-A6CD-6A8D395FEDDA}"/>
              </a:ext>
            </a:extLst>
          </p:cNvPr>
          <p:cNvSpPr>
            <a:spLocks noGrp="1"/>
          </p:cNvSpPr>
          <p:nvPr>
            <p:ph type="title"/>
          </p:nvPr>
        </p:nvSpPr>
        <p:spPr/>
        <p:txBody>
          <a:bodyPr/>
          <a:lstStyle/>
          <a:p>
            <a:r>
              <a:rPr lang="de-DE" dirty="0"/>
              <a:t>Tagalog (</a:t>
            </a:r>
            <a:r>
              <a:rPr lang="en-US" dirty="0" err="1"/>
              <a:t>Baklanova</a:t>
            </a:r>
            <a:r>
              <a:rPr lang="en-US" dirty="0"/>
              <a:t> 2016: 28–29) </a:t>
            </a:r>
            <a:endParaRPr lang="de-DE" dirty="0"/>
          </a:p>
        </p:txBody>
      </p:sp>
      <p:sp>
        <p:nvSpPr>
          <p:cNvPr id="3" name="Inhaltsplatzhalter 2">
            <a:extLst>
              <a:ext uri="{FF2B5EF4-FFF2-40B4-BE49-F238E27FC236}">
                <a16:creationId xmlns:a16="http://schemas.microsoft.com/office/drawing/2014/main" id="{D0A9BE4A-86D2-4FC9-AB6E-3E28F257FF75}"/>
              </a:ext>
            </a:extLst>
          </p:cNvPr>
          <p:cNvSpPr>
            <a:spLocks noGrp="1"/>
          </p:cNvSpPr>
          <p:nvPr>
            <p:ph idx="1"/>
          </p:nvPr>
        </p:nvSpPr>
        <p:spPr/>
        <p:txBody>
          <a:bodyPr/>
          <a:lstStyle/>
          <a:p>
            <a:pPr marL="0" indent="0">
              <a:buNone/>
            </a:pPr>
            <a:endParaRPr lang="en-US" i="1" dirty="0"/>
          </a:p>
          <a:p>
            <a:pPr marL="0" indent="0">
              <a:buNone/>
            </a:pPr>
            <a:r>
              <a:rPr lang="en-US" i="1" dirty="0"/>
              <a:t>ang	</a:t>
            </a:r>
            <a:r>
              <a:rPr lang="en-US" i="1" dirty="0" err="1"/>
              <a:t>mga</a:t>
            </a:r>
            <a:r>
              <a:rPr lang="en-US" i="1" dirty="0"/>
              <a:t>	</a:t>
            </a:r>
            <a:r>
              <a:rPr lang="en-US" i="1" dirty="0" err="1"/>
              <a:t>glamoros</a:t>
            </a:r>
            <a:r>
              <a:rPr lang="en-US" i="1" dirty="0"/>
              <a:t>-</a:t>
            </a:r>
            <a:r>
              <a:rPr lang="en-US" b="1" i="1" dirty="0"/>
              <a:t>a</a:t>
            </a:r>
            <a:r>
              <a:rPr lang="en-US" i="1" dirty="0"/>
              <a:t>	’t	</a:t>
            </a:r>
            <a:r>
              <a:rPr lang="en-US" i="1" dirty="0" err="1"/>
              <a:t>glamoros</a:t>
            </a:r>
            <a:r>
              <a:rPr lang="en-US" i="1" dirty="0"/>
              <a:t>-</a:t>
            </a:r>
            <a:r>
              <a:rPr lang="en-US" b="1" i="1" dirty="0"/>
              <a:t>o</a:t>
            </a:r>
            <a:r>
              <a:rPr lang="en-US" i="1" dirty="0"/>
              <a:t>-ng</a:t>
            </a:r>
            <a:endParaRPr lang="de-DE" dirty="0"/>
          </a:p>
          <a:p>
            <a:pPr marL="0" indent="0">
              <a:buNone/>
            </a:pPr>
            <a:r>
              <a:rPr lang="en-US" cap="small" dirty="0" err="1"/>
              <a:t>foc</a:t>
            </a:r>
            <a:r>
              <a:rPr lang="en-US" cap="small" dirty="0"/>
              <a:t>	pl</a:t>
            </a:r>
            <a:r>
              <a:rPr lang="en-US" dirty="0"/>
              <a:t>	glamorous-</a:t>
            </a:r>
            <a:r>
              <a:rPr lang="en-US" b="1" cap="small" dirty="0"/>
              <a:t>f</a:t>
            </a:r>
            <a:r>
              <a:rPr lang="en-US" dirty="0"/>
              <a:t>	and	glamorous-</a:t>
            </a:r>
            <a:r>
              <a:rPr lang="en-US" b="1" cap="small" dirty="0"/>
              <a:t>m</a:t>
            </a:r>
            <a:r>
              <a:rPr lang="en-US" cap="small" dirty="0"/>
              <a:t>-link</a:t>
            </a:r>
            <a:endParaRPr lang="de-DE" dirty="0"/>
          </a:p>
          <a:p>
            <a:pPr marL="0" indent="0">
              <a:buNone/>
            </a:pPr>
            <a:r>
              <a:rPr lang="it-IT" i="1" dirty="0"/>
              <a:t>Claudine </a:t>
            </a:r>
            <a:r>
              <a:rPr lang="it-IT" i="1" dirty="0" err="1"/>
              <a:t>Barreto</a:t>
            </a:r>
            <a:r>
              <a:rPr lang="it-IT" i="1" dirty="0"/>
              <a:t>,	Piolo </a:t>
            </a:r>
            <a:r>
              <a:rPr lang="it-IT" i="1" dirty="0" err="1"/>
              <a:t>Pascual</a:t>
            </a:r>
            <a:endParaRPr lang="de-DE" dirty="0"/>
          </a:p>
          <a:p>
            <a:pPr marL="0" indent="0">
              <a:buNone/>
            </a:pPr>
            <a:r>
              <a:rPr lang="it-IT" dirty="0"/>
              <a:t>Claudine </a:t>
            </a:r>
            <a:r>
              <a:rPr lang="it-IT" dirty="0" err="1"/>
              <a:t>Barreto</a:t>
            </a:r>
            <a:r>
              <a:rPr lang="it-IT" dirty="0"/>
              <a:t>	Piolo </a:t>
            </a:r>
            <a:r>
              <a:rPr lang="it-IT" dirty="0" err="1"/>
              <a:t>Pascual</a:t>
            </a:r>
            <a:endParaRPr lang="de-DE" dirty="0"/>
          </a:p>
          <a:p>
            <a:pPr marL="0" indent="0">
              <a:buNone/>
            </a:pPr>
            <a:r>
              <a:rPr lang="en-US" dirty="0"/>
              <a:t>‘glamorous Claudine Barreto an’ glamorous </a:t>
            </a:r>
            <a:r>
              <a:rPr lang="en-US" dirty="0" err="1"/>
              <a:t>Piolo</a:t>
            </a:r>
            <a:r>
              <a:rPr lang="en-US" dirty="0"/>
              <a:t> Pascual’</a:t>
            </a:r>
            <a:endParaRPr lang="de-DE" dirty="0"/>
          </a:p>
          <a:p>
            <a:pPr marL="0" indent="0">
              <a:buNone/>
            </a:pPr>
            <a:endParaRPr lang="de-DE" dirty="0"/>
          </a:p>
        </p:txBody>
      </p:sp>
    </p:spTree>
    <p:extLst>
      <p:ext uri="{BB962C8B-B14F-4D97-AF65-F5344CB8AC3E}">
        <p14:creationId xmlns:p14="http://schemas.microsoft.com/office/powerpoint/2010/main" val="39557215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054A5D-CE3B-4D23-87A7-EA8AAE2A332E}"/>
              </a:ext>
            </a:extLst>
          </p:cNvPr>
          <p:cNvSpPr>
            <a:spLocks noGrp="1"/>
          </p:cNvSpPr>
          <p:nvPr>
            <p:ph type="title"/>
          </p:nvPr>
        </p:nvSpPr>
        <p:spPr/>
        <p:txBody>
          <a:bodyPr/>
          <a:lstStyle/>
          <a:p>
            <a:r>
              <a:rPr lang="de-DE" dirty="0"/>
              <a:t>Tagalog (</a:t>
            </a:r>
            <a:r>
              <a:rPr lang="en-US" dirty="0" err="1"/>
              <a:t>Baklanova</a:t>
            </a:r>
            <a:r>
              <a:rPr lang="en-US" dirty="0"/>
              <a:t> 2016: 30) </a:t>
            </a:r>
            <a:endParaRPr lang="de-DE" dirty="0"/>
          </a:p>
        </p:txBody>
      </p:sp>
      <p:sp>
        <p:nvSpPr>
          <p:cNvPr id="3" name="Inhaltsplatzhalter 2">
            <a:extLst>
              <a:ext uri="{FF2B5EF4-FFF2-40B4-BE49-F238E27FC236}">
                <a16:creationId xmlns:a16="http://schemas.microsoft.com/office/drawing/2014/main" id="{85D2CC7D-84DA-4F3D-910B-5F4A9557A496}"/>
              </a:ext>
            </a:extLst>
          </p:cNvPr>
          <p:cNvSpPr>
            <a:spLocks noGrp="1"/>
          </p:cNvSpPr>
          <p:nvPr>
            <p:ph idx="1"/>
          </p:nvPr>
        </p:nvSpPr>
        <p:spPr/>
        <p:txBody>
          <a:bodyPr/>
          <a:lstStyle/>
          <a:p>
            <a:pPr lvl="0"/>
            <a:r>
              <a:rPr lang="en-US" sz="3600" dirty="0"/>
              <a:t>Borrowed English adjectives like </a:t>
            </a:r>
            <a:r>
              <a:rPr lang="en-US" sz="3600" i="1" dirty="0"/>
              <a:t>dead</a:t>
            </a:r>
            <a:r>
              <a:rPr lang="en-US" sz="3600" dirty="0"/>
              <a:t> are made to look Spanish by adding </a:t>
            </a:r>
            <a:r>
              <a:rPr lang="en-US" sz="3600" i="1" dirty="0"/>
              <a:t>-o/-a</a:t>
            </a:r>
            <a:r>
              <a:rPr lang="en-US" sz="3600" dirty="0"/>
              <a:t> to them yielding pairs of word-forms such as </a:t>
            </a:r>
            <a:r>
              <a:rPr lang="en-US" sz="3600" i="1" dirty="0" err="1"/>
              <a:t>ded</a:t>
            </a:r>
            <a:r>
              <a:rPr lang="en-US" sz="3600" i="1" dirty="0"/>
              <a:t>-</a:t>
            </a:r>
            <a:r>
              <a:rPr lang="en-US" sz="3600" b="1" i="1" dirty="0"/>
              <a:t>o</a:t>
            </a:r>
            <a:r>
              <a:rPr lang="en-US" sz="3600" dirty="0"/>
              <a:t> [</a:t>
            </a:r>
            <a:r>
              <a:rPr lang="en-US" sz="3600" cap="small" dirty="0"/>
              <a:t>m</a:t>
            </a:r>
            <a:r>
              <a:rPr lang="en-US" sz="3600" dirty="0"/>
              <a:t>] / </a:t>
            </a:r>
            <a:r>
              <a:rPr lang="en-US" sz="3600" i="1" dirty="0" err="1"/>
              <a:t>ded</a:t>
            </a:r>
            <a:r>
              <a:rPr lang="en-US" sz="3600" i="1" dirty="0"/>
              <a:t>-</a:t>
            </a:r>
            <a:r>
              <a:rPr lang="en-US" sz="3600" b="1" i="1" dirty="0"/>
              <a:t>a</a:t>
            </a:r>
            <a:r>
              <a:rPr lang="en-US" sz="3600" dirty="0"/>
              <a:t> [</a:t>
            </a:r>
            <a:r>
              <a:rPr lang="en-US" sz="3600" cap="small" dirty="0"/>
              <a:t>f</a:t>
            </a:r>
            <a:r>
              <a:rPr lang="en-US" sz="3600" dirty="0"/>
              <a:t>] ‘dead’,</a:t>
            </a:r>
            <a:endParaRPr lang="de-DE" sz="3600" dirty="0"/>
          </a:p>
          <a:p>
            <a:pPr lvl="0"/>
            <a:r>
              <a:rPr lang="en-US" sz="3600" dirty="0"/>
              <a:t>Spanish derivational affixes such as </a:t>
            </a:r>
            <a:r>
              <a:rPr lang="en-US" sz="3600" i="1" dirty="0"/>
              <a:t>-</a:t>
            </a:r>
            <a:r>
              <a:rPr lang="en-US" sz="3600" i="1" dirty="0" err="1"/>
              <a:t>ero</a:t>
            </a:r>
            <a:r>
              <a:rPr lang="en-US" sz="3600" dirty="0"/>
              <a:t> / </a:t>
            </a:r>
            <a:r>
              <a:rPr lang="en-US" sz="3600" i="1" dirty="0"/>
              <a:t>-era</a:t>
            </a:r>
            <a:r>
              <a:rPr lang="en-US" sz="3600" dirty="0"/>
              <a:t> may attach to Tagalog stems to yield new sex-specified word-forms like Tagalog </a:t>
            </a:r>
            <a:r>
              <a:rPr lang="en-US" sz="3600" i="1" dirty="0"/>
              <a:t>utang</a:t>
            </a:r>
            <a:r>
              <a:rPr lang="en-US" sz="3600" dirty="0"/>
              <a:t> ‘debt’ → </a:t>
            </a:r>
            <a:r>
              <a:rPr lang="en-US" sz="3600" i="1" dirty="0"/>
              <a:t>utang-</a:t>
            </a:r>
            <a:r>
              <a:rPr lang="en-US" sz="3600" i="1" dirty="0" err="1"/>
              <a:t>er</a:t>
            </a:r>
            <a:r>
              <a:rPr lang="en-US" sz="3600" b="1" i="1" dirty="0" err="1"/>
              <a:t>o</a:t>
            </a:r>
            <a:r>
              <a:rPr lang="en-US" sz="3600" dirty="0"/>
              <a:t> ‘male debtor’ / </a:t>
            </a:r>
            <a:r>
              <a:rPr lang="en-US" sz="3600" i="1" dirty="0"/>
              <a:t>utang-er</a:t>
            </a:r>
            <a:r>
              <a:rPr lang="en-US" sz="3600" b="1" i="1" dirty="0"/>
              <a:t>a</a:t>
            </a:r>
            <a:r>
              <a:rPr lang="en-US" sz="3600" dirty="0"/>
              <a:t> ‘female debtor’.</a:t>
            </a:r>
            <a:endParaRPr lang="de-DE" sz="3600" dirty="0"/>
          </a:p>
          <a:p>
            <a:pPr marL="0" indent="0">
              <a:buNone/>
            </a:pPr>
            <a:endParaRPr lang="de-DE" dirty="0"/>
          </a:p>
        </p:txBody>
      </p:sp>
    </p:spTree>
    <p:extLst>
      <p:ext uri="{BB962C8B-B14F-4D97-AF65-F5344CB8AC3E}">
        <p14:creationId xmlns:p14="http://schemas.microsoft.com/office/powerpoint/2010/main" val="207036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9BEF9-55E1-4994-BB45-872FC467E19E}"/>
              </a:ext>
            </a:extLst>
          </p:cNvPr>
          <p:cNvSpPr>
            <a:spLocks noGrp="1"/>
          </p:cNvSpPr>
          <p:nvPr>
            <p:ph type="title"/>
          </p:nvPr>
        </p:nvSpPr>
        <p:spPr/>
        <p:txBody>
          <a:bodyPr/>
          <a:lstStyle/>
          <a:p>
            <a:r>
              <a:rPr lang="de-DE" dirty="0"/>
              <a:t>Very </a:t>
            </a:r>
            <a:r>
              <a:rPr lang="de-DE" dirty="0" err="1"/>
              <a:t>short</a:t>
            </a:r>
            <a:r>
              <a:rPr lang="de-DE" dirty="0"/>
              <a:t> but </a:t>
            </a:r>
            <a:r>
              <a:rPr lang="de-DE" dirty="0" err="1"/>
              <a:t>very</a:t>
            </a:r>
            <a:r>
              <a:rPr lang="de-DE" dirty="0"/>
              <a:t> </a:t>
            </a:r>
            <a:r>
              <a:rPr lang="de-DE" dirty="0" err="1"/>
              <a:t>important</a:t>
            </a:r>
            <a:endParaRPr lang="de-DE" dirty="0"/>
          </a:p>
        </p:txBody>
      </p:sp>
      <p:sp>
        <p:nvSpPr>
          <p:cNvPr id="3" name="Inhaltsplatzhalter 2">
            <a:extLst>
              <a:ext uri="{FF2B5EF4-FFF2-40B4-BE49-F238E27FC236}">
                <a16:creationId xmlns:a16="http://schemas.microsoft.com/office/drawing/2014/main" id="{A5774681-95D5-46EA-A8B6-5AF1D32DA5F3}"/>
              </a:ext>
            </a:extLst>
          </p:cNvPr>
          <p:cNvSpPr>
            <a:spLocks noGrp="1"/>
          </p:cNvSpPr>
          <p:nvPr>
            <p:ph idx="1"/>
          </p:nvPr>
        </p:nvSpPr>
        <p:spPr/>
        <p:txBody>
          <a:bodyPr/>
          <a:lstStyle/>
          <a:p>
            <a:pPr marL="0" indent="0">
              <a:buNone/>
            </a:pPr>
            <a:r>
              <a:rPr lang="de-DE" sz="4400" b="1" dirty="0" err="1"/>
              <a:t>grammatical</a:t>
            </a:r>
            <a:r>
              <a:rPr lang="de-DE" sz="4400" b="1" dirty="0"/>
              <a:t> </a:t>
            </a:r>
            <a:r>
              <a:rPr lang="de-DE" sz="4400" b="1" dirty="0" err="1"/>
              <a:t>gender</a:t>
            </a:r>
            <a:r>
              <a:rPr lang="de-DE" sz="4400" b="1" dirty="0"/>
              <a:t> = </a:t>
            </a:r>
            <a:r>
              <a:rPr lang="de-DE" sz="4400" b="1" cap="small" dirty="0" err="1"/>
              <a:t>gg</a:t>
            </a:r>
            <a:endParaRPr lang="de-DE" sz="4400" b="1" cap="small" dirty="0"/>
          </a:p>
          <a:p>
            <a:pPr marL="0" indent="0">
              <a:buNone/>
            </a:pPr>
            <a:r>
              <a:rPr lang="de-DE" sz="4400" b="1" dirty="0" err="1"/>
              <a:t>donor</a:t>
            </a:r>
            <a:r>
              <a:rPr lang="de-DE" sz="4400" b="1" dirty="0"/>
              <a:t> </a:t>
            </a:r>
            <a:r>
              <a:rPr lang="de-DE" sz="4400" b="1" dirty="0" err="1"/>
              <a:t>language</a:t>
            </a:r>
            <a:r>
              <a:rPr lang="de-DE" sz="4400" b="1" dirty="0"/>
              <a:t> = </a:t>
            </a:r>
            <a:r>
              <a:rPr lang="de-DE" sz="4400" b="1" cap="small" dirty="0"/>
              <a:t>dl</a:t>
            </a:r>
          </a:p>
          <a:p>
            <a:pPr marL="0" indent="0">
              <a:buNone/>
            </a:pPr>
            <a:r>
              <a:rPr lang="de-DE" sz="4400" b="1" dirty="0" err="1"/>
              <a:t>replica</a:t>
            </a:r>
            <a:r>
              <a:rPr lang="de-DE" sz="4400" b="1" dirty="0"/>
              <a:t> </a:t>
            </a:r>
            <a:r>
              <a:rPr lang="de-DE" sz="4400" b="1" dirty="0" err="1"/>
              <a:t>language</a:t>
            </a:r>
            <a:r>
              <a:rPr lang="de-DE" sz="4400" b="1" dirty="0"/>
              <a:t> = </a:t>
            </a:r>
            <a:r>
              <a:rPr lang="de-DE" sz="4400" b="1" cap="small" dirty="0" err="1"/>
              <a:t>rl</a:t>
            </a:r>
            <a:endParaRPr lang="de-DE" sz="4400" b="1" cap="small" dirty="0"/>
          </a:p>
          <a:p>
            <a:pPr marL="0" indent="0">
              <a:buNone/>
            </a:pPr>
            <a:r>
              <a:rPr lang="de-DE" sz="4400" b="1" dirty="0" err="1"/>
              <a:t>masculine</a:t>
            </a:r>
            <a:r>
              <a:rPr lang="de-DE" sz="4400" b="1" cap="small" dirty="0"/>
              <a:t> = m</a:t>
            </a:r>
          </a:p>
          <a:p>
            <a:pPr marL="0" indent="0">
              <a:buNone/>
            </a:pPr>
            <a:r>
              <a:rPr lang="de-DE" sz="4400" b="1" dirty="0"/>
              <a:t>feminine</a:t>
            </a:r>
            <a:r>
              <a:rPr lang="de-DE" sz="4400" b="1" cap="small" dirty="0"/>
              <a:t> = f</a:t>
            </a:r>
          </a:p>
        </p:txBody>
      </p:sp>
    </p:spTree>
    <p:extLst>
      <p:ext uri="{BB962C8B-B14F-4D97-AF65-F5344CB8AC3E}">
        <p14:creationId xmlns:p14="http://schemas.microsoft.com/office/powerpoint/2010/main" val="3169591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4EB086-BADB-4607-9A30-0FA46AF385B8}"/>
              </a:ext>
            </a:extLst>
          </p:cNvPr>
          <p:cNvSpPr>
            <a:spLocks noGrp="1"/>
          </p:cNvSpPr>
          <p:nvPr>
            <p:ph type="title"/>
          </p:nvPr>
        </p:nvSpPr>
        <p:spPr/>
        <p:txBody>
          <a:bodyPr/>
          <a:lstStyle/>
          <a:p>
            <a:r>
              <a:rPr lang="de-DE" dirty="0" err="1"/>
              <a:t>Ayacucho</a:t>
            </a:r>
            <a:r>
              <a:rPr lang="de-DE" dirty="0"/>
              <a:t> Quechua (</a:t>
            </a:r>
            <a:r>
              <a:rPr lang="de-DE" dirty="0" err="1"/>
              <a:t>Aikhenvald</a:t>
            </a:r>
            <a:r>
              <a:rPr lang="de-DE" dirty="0"/>
              <a:t> 2000: 48)</a:t>
            </a:r>
          </a:p>
        </p:txBody>
      </p:sp>
      <p:sp>
        <p:nvSpPr>
          <p:cNvPr id="3" name="Inhaltsplatzhalter 2">
            <a:extLst>
              <a:ext uri="{FF2B5EF4-FFF2-40B4-BE49-F238E27FC236}">
                <a16:creationId xmlns:a16="http://schemas.microsoft.com/office/drawing/2014/main" id="{E215A265-0E6D-4AEB-AE05-6935009F12A9}"/>
              </a:ext>
            </a:extLst>
          </p:cNvPr>
          <p:cNvSpPr>
            <a:spLocks noGrp="1"/>
          </p:cNvSpPr>
          <p:nvPr>
            <p:ph idx="1"/>
          </p:nvPr>
        </p:nvSpPr>
        <p:spPr/>
        <p:txBody>
          <a:bodyPr>
            <a:normAutofit lnSpcReduction="10000"/>
          </a:bodyPr>
          <a:lstStyle/>
          <a:p>
            <a:pPr marL="0" indent="0">
              <a:buNone/>
            </a:pPr>
            <a:r>
              <a:rPr lang="en-US" sz="3600" dirty="0"/>
              <a:t>Only a few nouns with human referents require agreement with a closed class of adjectives borrowed from Spanish, e.g. </a:t>
            </a:r>
            <a:r>
              <a:rPr lang="en-US" sz="3600" i="1" dirty="0" err="1"/>
              <a:t>loko</a:t>
            </a:r>
            <a:r>
              <a:rPr lang="en-US" sz="3600" i="1" dirty="0"/>
              <a:t> </a:t>
            </a:r>
            <a:r>
              <a:rPr lang="en-US" sz="3600" i="1" dirty="0" err="1"/>
              <a:t>maqta</a:t>
            </a:r>
            <a:r>
              <a:rPr lang="en-US" sz="3600" dirty="0"/>
              <a:t> ‘</a:t>
            </a:r>
            <a:r>
              <a:rPr lang="en-US" sz="3600" dirty="0" err="1"/>
              <a:t>crazy:</a:t>
            </a:r>
            <a:r>
              <a:rPr lang="en-US" sz="3600" cap="small" dirty="0" err="1"/>
              <a:t>masc</a:t>
            </a:r>
            <a:r>
              <a:rPr lang="en-US" sz="3600" dirty="0"/>
              <a:t> boy’, </a:t>
            </a:r>
            <a:r>
              <a:rPr lang="en-US" sz="3600" i="1" dirty="0" err="1"/>
              <a:t>loka</a:t>
            </a:r>
            <a:r>
              <a:rPr lang="en-US" sz="3600" i="1" dirty="0"/>
              <a:t> </a:t>
            </a:r>
            <a:r>
              <a:rPr lang="en-US" sz="3600" i="1" dirty="0" err="1"/>
              <a:t>sipas</a:t>
            </a:r>
            <a:r>
              <a:rPr lang="en-US" sz="3600" dirty="0"/>
              <a:t> ‘</a:t>
            </a:r>
            <a:r>
              <a:rPr lang="en-US" sz="3600" dirty="0" err="1"/>
              <a:t>crazy:</a:t>
            </a:r>
            <a:r>
              <a:rPr lang="en-US" sz="3600" cap="small" dirty="0" err="1"/>
              <a:t>fem</a:t>
            </a:r>
            <a:r>
              <a:rPr lang="en-US" sz="3600" dirty="0"/>
              <a:t> girl’. A few nouns with a human referent distinguish feminine and masculine forms, e.g. </a:t>
            </a:r>
            <a:r>
              <a:rPr lang="en-US" sz="3600" i="1" dirty="0" err="1"/>
              <a:t>biyudo</a:t>
            </a:r>
            <a:r>
              <a:rPr lang="en-US" sz="3600" dirty="0"/>
              <a:t> ‘widower’, </a:t>
            </a:r>
            <a:r>
              <a:rPr lang="en-US" sz="3600" i="1" dirty="0" err="1"/>
              <a:t>biyuda</a:t>
            </a:r>
            <a:r>
              <a:rPr lang="en-US" sz="3600" dirty="0"/>
              <a:t> ‘widow’ []. There is no agreement elsewhere in the language. It is problematic whether such ‘exceptions’ should be considered separate noun classes at all.</a:t>
            </a:r>
            <a:endParaRPr lang="de-DE" sz="3600" dirty="0"/>
          </a:p>
          <a:p>
            <a:pPr marL="0" indent="0">
              <a:buNone/>
            </a:pPr>
            <a:endParaRPr lang="de-DE" dirty="0"/>
          </a:p>
        </p:txBody>
      </p:sp>
    </p:spTree>
    <p:extLst>
      <p:ext uri="{BB962C8B-B14F-4D97-AF65-F5344CB8AC3E}">
        <p14:creationId xmlns:p14="http://schemas.microsoft.com/office/powerpoint/2010/main" val="2063702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9D9AB-0ABA-4FFB-8C2F-59210C0BC40D}"/>
              </a:ext>
            </a:extLst>
          </p:cNvPr>
          <p:cNvSpPr>
            <a:spLocks noGrp="1"/>
          </p:cNvSpPr>
          <p:nvPr>
            <p:ph type="title"/>
          </p:nvPr>
        </p:nvSpPr>
        <p:spPr/>
        <p:txBody>
          <a:bodyPr>
            <a:normAutofit/>
          </a:bodyPr>
          <a:lstStyle/>
          <a:p>
            <a:r>
              <a:rPr lang="de-DE" sz="3600" dirty="0"/>
              <a:t>Quechua/Guaraní (</a:t>
            </a:r>
            <a:r>
              <a:rPr lang="en-US" sz="3600" dirty="0"/>
              <a:t>Bakker/Hekking 2012: 216)</a:t>
            </a:r>
            <a:endParaRPr lang="de-DE" sz="3600" dirty="0"/>
          </a:p>
        </p:txBody>
      </p:sp>
      <p:sp>
        <p:nvSpPr>
          <p:cNvPr id="3" name="Inhaltsplatzhalter 2">
            <a:extLst>
              <a:ext uri="{FF2B5EF4-FFF2-40B4-BE49-F238E27FC236}">
                <a16:creationId xmlns:a16="http://schemas.microsoft.com/office/drawing/2014/main" id="{B7FAE996-9BA2-4A85-A8E5-483FB5708AD5}"/>
              </a:ext>
            </a:extLst>
          </p:cNvPr>
          <p:cNvSpPr>
            <a:spLocks noGrp="1"/>
          </p:cNvSpPr>
          <p:nvPr>
            <p:ph idx="1"/>
          </p:nvPr>
        </p:nvSpPr>
        <p:spPr/>
        <p:txBody>
          <a:bodyPr/>
          <a:lstStyle/>
          <a:p>
            <a:pPr marL="0" indent="0">
              <a:buNone/>
            </a:pPr>
            <a:r>
              <a:rPr lang="en-US" dirty="0"/>
              <a:t>Loan adjectives sometimes appear in the feminine form, both with Spanish nouns of this gender, or with female referents. This is particularly the case in Quechua, and to a lesser extent in Guaraní. It remains very speculative, though, to assume that at a later stage a gender system for adjectives will be copied by any of the languages outside this very restricted domain since they all lack grammatical gender in the first place. The alternative would be that the female endings on the borrowed adjectives would simply disappear, but that is unlikely given the expected increase in bilingualism.</a:t>
            </a:r>
            <a:endParaRPr lang="de-DE" dirty="0"/>
          </a:p>
        </p:txBody>
      </p:sp>
    </p:spTree>
    <p:extLst>
      <p:ext uri="{BB962C8B-B14F-4D97-AF65-F5344CB8AC3E}">
        <p14:creationId xmlns:p14="http://schemas.microsoft.com/office/powerpoint/2010/main" val="3338305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B86FF8-6382-46BB-AA4C-1BA84AF3A51E}"/>
              </a:ext>
            </a:extLst>
          </p:cNvPr>
          <p:cNvSpPr>
            <a:spLocks noGrp="1"/>
          </p:cNvSpPr>
          <p:nvPr>
            <p:ph type="title"/>
          </p:nvPr>
        </p:nvSpPr>
        <p:spPr/>
        <p:txBody>
          <a:bodyPr>
            <a:normAutofit/>
          </a:bodyPr>
          <a:lstStyle/>
          <a:p>
            <a:r>
              <a:rPr lang="en-US" sz="4000" dirty="0" err="1"/>
              <a:t>Mednyj</a:t>
            </a:r>
            <a:r>
              <a:rPr lang="en-US" sz="4000" dirty="0"/>
              <a:t> Aleut (Thomason/Kaufman 1988: 235–236) </a:t>
            </a:r>
            <a:endParaRPr lang="de-DE" sz="4000" dirty="0"/>
          </a:p>
        </p:txBody>
      </p:sp>
      <p:sp>
        <p:nvSpPr>
          <p:cNvPr id="3" name="Inhaltsplatzhalter 2">
            <a:extLst>
              <a:ext uri="{FF2B5EF4-FFF2-40B4-BE49-F238E27FC236}">
                <a16:creationId xmlns:a16="http://schemas.microsoft.com/office/drawing/2014/main" id="{E61EC53F-A0EB-4740-BBD6-C1BBE229DE68}"/>
              </a:ext>
            </a:extLst>
          </p:cNvPr>
          <p:cNvSpPr>
            <a:spLocks noGrp="1"/>
          </p:cNvSpPr>
          <p:nvPr>
            <p:ph idx="1"/>
          </p:nvPr>
        </p:nvSpPr>
        <p:spPr/>
        <p:txBody>
          <a:bodyPr/>
          <a:lstStyle/>
          <a:p>
            <a:pPr marL="0" indent="0">
              <a:buNone/>
            </a:pPr>
            <a:r>
              <a:rPr lang="en-US" sz="4400" dirty="0" err="1"/>
              <a:t>Mednyj</a:t>
            </a:r>
            <a:r>
              <a:rPr lang="en-US" sz="4400" dirty="0"/>
              <a:t> Aleut has borrowed the Russian past tense suffix </a:t>
            </a:r>
            <a:r>
              <a:rPr lang="en-US" sz="4400" i="1" dirty="0"/>
              <a:t>-l</a:t>
            </a:r>
            <a:r>
              <a:rPr lang="en-US" sz="4400" dirty="0"/>
              <a:t> and its paradigm (added vowels for feminine and neuter gender and for plural masculine and feminine); more strikingly, it uses borrowed Russian pronouns to indicate person distinctions in the past.</a:t>
            </a:r>
            <a:endParaRPr lang="de-DE" sz="4400" dirty="0"/>
          </a:p>
          <a:p>
            <a:pPr marL="0" indent="0">
              <a:buNone/>
            </a:pPr>
            <a:endParaRPr lang="de-DE" dirty="0"/>
          </a:p>
        </p:txBody>
      </p:sp>
    </p:spTree>
    <p:extLst>
      <p:ext uri="{BB962C8B-B14F-4D97-AF65-F5344CB8AC3E}">
        <p14:creationId xmlns:p14="http://schemas.microsoft.com/office/powerpoint/2010/main" val="1225541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6B65CB-882B-4066-A84B-C9D72826B13E}"/>
              </a:ext>
            </a:extLst>
          </p:cNvPr>
          <p:cNvSpPr>
            <a:spLocks noGrp="1"/>
          </p:cNvSpPr>
          <p:nvPr>
            <p:ph type="title"/>
          </p:nvPr>
        </p:nvSpPr>
        <p:spPr/>
        <p:txBody>
          <a:bodyPr/>
          <a:lstStyle/>
          <a:p>
            <a:r>
              <a:rPr lang="de-DE" i="1" dirty="0" err="1"/>
              <a:t>Njet</a:t>
            </a:r>
            <a:r>
              <a:rPr lang="de-DE" i="1" dirty="0"/>
              <a:t>!</a:t>
            </a:r>
            <a:r>
              <a:rPr lang="de-DE" dirty="0"/>
              <a:t> (</a:t>
            </a:r>
            <a:r>
              <a:rPr lang="en-US" dirty="0" err="1"/>
              <a:t>Golovko</a:t>
            </a:r>
            <a:r>
              <a:rPr lang="en-US" dirty="0"/>
              <a:t> 1994: 116)</a:t>
            </a:r>
            <a:endParaRPr lang="de-DE" dirty="0"/>
          </a:p>
        </p:txBody>
      </p:sp>
      <p:sp>
        <p:nvSpPr>
          <p:cNvPr id="3" name="Inhaltsplatzhalter 2">
            <a:extLst>
              <a:ext uri="{FF2B5EF4-FFF2-40B4-BE49-F238E27FC236}">
                <a16:creationId xmlns:a16="http://schemas.microsoft.com/office/drawing/2014/main" id="{CFDC9658-45AF-4D10-89C7-E5717CF35579}"/>
              </a:ext>
            </a:extLst>
          </p:cNvPr>
          <p:cNvSpPr>
            <a:spLocks noGrp="1"/>
          </p:cNvSpPr>
          <p:nvPr>
            <p:ph idx="1"/>
          </p:nvPr>
        </p:nvSpPr>
        <p:spPr/>
        <p:txBody>
          <a:bodyPr>
            <a:normAutofit/>
          </a:bodyPr>
          <a:lstStyle/>
          <a:p>
            <a:pPr marL="0" indent="0">
              <a:buNone/>
            </a:pPr>
            <a:r>
              <a:rPr lang="en-US" sz="3200" dirty="0"/>
              <a:t>(a) </a:t>
            </a:r>
            <a:r>
              <a:rPr lang="de-DE" sz="3200" dirty="0"/>
              <a:t>(</a:t>
            </a:r>
            <a:r>
              <a:rPr lang="en-US" sz="3200" dirty="0" err="1"/>
              <a:t>Golovko</a:t>
            </a:r>
            <a:r>
              <a:rPr lang="en-US" sz="3200" dirty="0"/>
              <a:t> 1994: 116)</a:t>
            </a:r>
          </a:p>
          <a:p>
            <a:pPr marL="0" indent="0">
              <a:buNone/>
            </a:pPr>
            <a:r>
              <a:rPr lang="en-US" sz="3200" dirty="0"/>
              <a:t>[t]he Russian feminine gender marker is not part of CIA [Copper Island Aleut = </a:t>
            </a:r>
            <a:r>
              <a:rPr lang="en-US" sz="3200" dirty="0" err="1"/>
              <a:t>Mednyj</a:t>
            </a:r>
            <a:r>
              <a:rPr lang="en-US" sz="3200" dirty="0"/>
              <a:t> Aleut], though it is used optionally.</a:t>
            </a:r>
          </a:p>
          <a:p>
            <a:pPr marL="0" indent="0">
              <a:buNone/>
            </a:pPr>
            <a:r>
              <a:rPr lang="en-US" sz="3200" dirty="0"/>
              <a:t>(b) Thomason (1997: 458)</a:t>
            </a:r>
          </a:p>
          <a:p>
            <a:pPr marL="0" indent="0">
              <a:buNone/>
            </a:pPr>
            <a:r>
              <a:rPr lang="en-US" sz="3200" dirty="0"/>
              <a:t>the Russian conjugational system is largely intact in </a:t>
            </a:r>
            <a:r>
              <a:rPr lang="en-US" sz="3200" dirty="0" err="1"/>
              <a:t>Mednyj</a:t>
            </a:r>
            <a:r>
              <a:rPr lang="en-US" sz="3200" dirty="0"/>
              <a:t> Aleut [] the Russian feminine suffix -</a:t>
            </a:r>
            <a:r>
              <a:rPr lang="en-US" sz="3200" i="1" dirty="0"/>
              <a:t>a</a:t>
            </a:r>
            <a:r>
              <a:rPr lang="en-US" sz="3200" dirty="0"/>
              <a:t> is used only sporadically in past-tense forms</a:t>
            </a:r>
            <a:endParaRPr lang="de-DE" sz="3200" dirty="0"/>
          </a:p>
        </p:txBody>
      </p:sp>
    </p:spTree>
    <p:extLst>
      <p:ext uri="{BB962C8B-B14F-4D97-AF65-F5344CB8AC3E}">
        <p14:creationId xmlns:p14="http://schemas.microsoft.com/office/powerpoint/2010/main" val="42373089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1436307-D6B5-4F7F-9AD4-C6E0F9B04A0D}"/>
              </a:ext>
            </a:extLst>
          </p:cNvPr>
          <p:cNvSpPr>
            <a:spLocks noGrp="1"/>
          </p:cNvSpPr>
          <p:nvPr>
            <p:ph type="title"/>
          </p:nvPr>
        </p:nvSpPr>
        <p:spPr/>
        <p:txBody>
          <a:bodyPr>
            <a:normAutofit/>
          </a:bodyPr>
          <a:lstStyle/>
          <a:p>
            <a:r>
              <a:rPr lang="pl-PL" sz="4000" dirty="0"/>
              <a:t>(</a:t>
            </a:r>
            <a:r>
              <a:rPr lang="pl-PL" sz="4000" u="sng" dirty="0">
                <a:hlinkClick r:id="rId2"/>
              </a:rPr>
              <a:t>https://rousseau.livejournal.com/230345.html</a:t>
            </a:r>
            <a:r>
              <a:rPr lang="pl-PL" sz="4000" u="sng" dirty="0"/>
              <a:t>)</a:t>
            </a:r>
            <a:endParaRPr lang="de-DE" sz="4000" dirty="0"/>
          </a:p>
        </p:txBody>
      </p:sp>
      <p:sp>
        <p:nvSpPr>
          <p:cNvPr id="5" name="Textplatzhalter 4">
            <a:extLst>
              <a:ext uri="{FF2B5EF4-FFF2-40B4-BE49-F238E27FC236}">
                <a16:creationId xmlns:a16="http://schemas.microsoft.com/office/drawing/2014/main" id="{7CFA7285-D971-453B-AA6F-D4B717D70286}"/>
              </a:ext>
            </a:extLst>
          </p:cNvPr>
          <p:cNvSpPr>
            <a:spLocks noGrp="1"/>
          </p:cNvSpPr>
          <p:nvPr>
            <p:ph type="body" idx="1"/>
          </p:nvPr>
        </p:nvSpPr>
        <p:spPr/>
        <p:txBody>
          <a:bodyPr/>
          <a:lstStyle/>
          <a:p>
            <a:r>
              <a:rPr lang="de-DE" dirty="0" err="1"/>
              <a:t>masculine</a:t>
            </a:r>
            <a:endParaRPr lang="de-DE" dirty="0"/>
          </a:p>
        </p:txBody>
      </p:sp>
      <p:sp>
        <p:nvSpPr>
          <p:cNvPr id="6" name="Inhaltsplatzhalter 5">
            <a:extLst>
              <a:ext uri="{FF2B5EF4-FFF2-40B4-BE49-F238E27FC236}">
                <a16:creationId xmlns:a16="http://schemas.microsoft.com/office/drawing/2014/main" id="{EF2C02F8-BD25-46BE-A53E-235D69A2E5C4}"/>
              </a:ext>
            </a:extLst>
          </p:cNvPr>
          <p:cNvSpPr>
            <a:spLocks noGrp="1"/>
          </p:cNvSpPr>
          <p:nvPr>
            <p:ph sz="half" idx="2"/>
          </p:nvPr>
        </p:nvSpPr>
        <p:spPr/>
        <p:txBody>
          <a:bodyPr/>
          <a:lstStyle/>
          <a:p>
            <a:pPr marL="514350" indent="-514350">
              <a:buAutoNum type="arabicPlain" startAt="1924"/>
              <a:tabLst>
                <a:tab pos="806450" algn="l"/>
                <a:tab pos="1789113" algn="l"/>
                <a:tab pos="2241550" algn="l"/>
              </a:tabLst>
            </a:pPr>
            <a:r>
              <a:rPr lang="pl-PL" i="1" dirty="0"/>
              <a:t>goda	</a:t>
            </a:r>
            <a:r>
              <a:rPr lang="pl-PL" b="1" i="1" dirty="0"/>
              <a:t>ja</a:t>
            </a:r>
            <a:r>
              <a:rPr lang="pl-PL" i="1" dirty="0"/>
              <a:t>	aga-</a:t>
            </a:r>
            <a:r>
              <a:rPr lang="pl-PL" b="1" i="1" dirty="0"/>
              <a:t>l</a:t>
            </a:r>
            <a:endParaRPr lang="de-DE" b="1" i="1" dirty="0"/>
          </a:p>
          <a:p>
            <a:pPr marL="457200" indent="-457200">
              <a:buAutoNum type="arabicPlain" startAt="1924"/>
              <a:tabLst>
                <a:tab pos="806450" algn="l"/>
                <a:tab pos="1789113" algn="l"/>
                <a:tab pos="2241550" algn="l"/>
              </a:tabLst>
            </a:pPr>
            <a:r>
              <a:rPr lang="en-US" sz="2000" dirty="0" err="1"/>
              <a:t>year:</a:t>
            </a:r>
            <a:r>
              <a:rPr lang="en-US" sz="2000" cap="small" dirty="0" err="1"/>
              <a:t>gen</a:t>
            </a:r>
            <a:r>
              <a:rPr lang="en-US" sz="2000" dirty="0"/>
              <a:t>	</a:t>
            </a:r>
            <a:r>
              <a:rPr lang="en-US" sz="2000" b="1" cap="small" dirty="0"/>
              <a:t>1sg</a:t>
            </a:r>
            <a:r>
              <a:rPr lang="en-US" sz="2000" dirty="0"/>
              <a:t>	</a:t>
            </a:r>
            <a:r>
              <a:rPr lang="en-US" sz="2000" dirty="0" err="1"/>
              <a:t>be_born-</a:t>
            </a:r>
            <a:r>
              <a:rPr lang="en-US" sz="2000" b="1" cap="small" dirty="0" err="1"/>
              <a:t>pst</a:t>
            </a:r>
            <a:r>
              <a:rPr lang="en-US" sz="2000" dirty="0"/>
              <a:t>	</a:t>
            </a:r>
          </a:p>
          <a:p>
            <a:pPr marL="0" indent="0">
              <a:buNone/>
              <a:tabLst>
                <a:tab pos="806450" algn="l"/>
                <a:tab pos="1700213" algn="l"/>
                <a:tab pos="1789113" algn="l"/>
                <a:tab pos="2241550" algn="l"/>
              </a:tabLst>
            </a:pPr>
            <a:r>
              <a:rPr lang="pl-PL" i="1" dirty="0"/>
              <a:t>Mīdnam	ila.</a:t>
            </a:r>
            <a:endParaRPr lang="en-US" dirty="0"/>
          </a:p>
          <a:p>
            <a:pPr marL="0" indent="0">
              <a:buNone/>
              <a:tabLst>
                <a:tab pos="806450" algn="l"/>
                <a:tab pos="1700213" algn="l"/>
                <a:tab pos="1789113" algn="l"/>
                <a:tab pos="2241550" algn="l"/>
              </a:tabLst>
            </a:pPr>
            <a:r>
              <a:rPr lang="en-US" sz="2000" dirty="0" err="1"/>
              <a:t>Mednyj</a:t>
            </a:r>
            <a:r>
              <a:rPr lang="en-US" sz="2000" dirty="0"/>
              <a:t>		island</a:t>
            </a:r>
            <a:endParaRPr lang="de-DE" sz="2000" dirty="0"/>
          </a:p>
          <a:p>
            <a:pPr marL="0" indent="0">
              <a:buNone/>
            </a:pPr>
            <a:r>
              <a:rPr lang="en-US" dirty="0"/>
              <a:t>‘I was born in 1924 on the island of </a:t>
            </a:r>
            <a:r>
              <a:rPr lang="en-US" dirty="0" err="1"/>
              <a:t>Mednyj</a:t>
            </a:r>
            <a:r>
              <a:rPr lang="en-US" dirty="0"/>
              <a:t>.’</a:t>
            </a:r>
            <a:endParaRPr lang="de-DE" dirty="0"/>
          </a:p>
          <a:p>
            <a:pPr marL="0" indent="0">
              <a:buNone/>
            </a:pPr>
            <a:endParaRPr lang="de-DE" dirty="0"/>
          </a:p>
        </p:txBody>
      </p:sp>
      <p:sp>
        <p:nvSpPr>
          <p:cNvPr id="7" name="Textplatzhalter 6">
            <a:extLst>
              <a:ext uri="{FF2B5EF4-FFF2-40B4-BE49-F238E27FC236}">
                <a16:creationId xmlns:a16="http://schemas.microsoft.com/office/drawing/2014/main" id="{C018DBAD-B9DA-46D3-98FF-854A5EED8B8F}"/>
              </a:ext>
            </a:extLst>
          </p:cNvPr>
          <p:cNvSpPr>
            <a:spLocks noGrp="1"/>
          </p:cNvSpPr>
          <p:nvPr>
            <p:ph type="body" sz="quarter" idx="3"/>
          </p:nvPr>
        </p:nvSpPr>
        <p:spPr/>
        <p:txBody>
          <a:bodyPr/>
          <a:lstStyle/>
          <a:p>
            <a:r>
              <a:rPr lang="de-DE" dirty="0"/>
              <a:t>feminine</a:t>
            </a:r>
          </a:p>
        </p:txBody>
      </p:sp>
      <p:sp>
        <p:nvSpPr>
          <p:cNvPr id="8" name="Inhaltsplatzhalter 7">
            <a:extLst>
              <a:ext uri="{FF2B5EF4-FFF2-40B4-BE49-F238E27FC236}">
                <a16:creationId xmlns:a16="http://schemas.microsoft.com/office/drawing/2014/main" id="{601CFD58-8C60-435D-B1D1-E646C165263C}"/>
              </a:ext>
            </a:extLst>
          </p:cNvPr>
          <p:cNvSpPr>
            <a:spLocks noGrp="1"/>
          </p:cNvSpPr>
          <p:nvPr>
            <p:ph sz="quarter" idx="4"/>
          </p:nvPr>
        </p:nvSpPr>
        <p:spPr/>
        <p:txBody>
          <a:bodyPr/>
          <a:lstStyle/>
          <a:p>
            <a:pPr marL="0" indent="0">
              <a:buNone/>
            </a:pPr>
            <a:r>
              <a:rPr lang="pl-PL" i="1" dirty="0"/>
              <a:t>Aba	qalī-</a:t>
            </a:r>
            <a:r>
              <a:rPr lang="pl-PL" b="1" i="1" dirty="0"/>
              <a:t>l-</a:t>
            </a:r>
            <a:r>
              <a:rPr lang="ru-RU" b="1" i="1" dirty="0"/>
              <a:t>а</a:t>
            </a:r>
            <a:r>
              <a:rPr lang="pl-PL" i="1" dirty="0"/>
              <a:t>	</a:t>
            </a:r>
            <a:r>
              <a:rPr lang="pl-PL" b="1" i="1" dirty="0"/>
              <a:t>ja</a:t>
            </a:r>
            <a:r>
              <a:rPr lang="pl-PL" i="1" dirty="0"/>
              <a:t>	kada</a:t>
            </a:r>
            <a:endParaRPr lang="de-DE" i="1" dirty="0"/>
          </a:p>
          <a:p>
            <a:pPr marL="0" indent="0">
              <a:buNone/>
            </a:pPr>
            <a:r>
              <a:rPr lang="en-US" sz="2000" dirty="0"/>
              <a:t>work	begin-</a:t>
            </a:r>
            <a:r>
              <a:rPr lang="en-US" sz="2000" b="1" cap="small" dirty="0" err="1"/>
              <a:t>pst</a:t>
            </a:r>
            <a:r>
              <a:rPr lang="en-US" sz="2000" b="1" cap="small" dirty="0"/>
              <a:t>-f</a:t>
            </a:r>
            <a:r>
              <a:rPr lang="en-US" sz="2000" cap="small" dirty="0"/>
              <a:t>	</a:t>
            </a:r>
            <a:r>
              <a:rPr lang="en-US" sz="2000" b="1" cap="small" dirty="0"/>
              <a:t>1sg</a:t>
            </a:r>
            <a:r>
              <a:rPr lang="en-US" sz="2000" dirty="0"/>
              <a:t>	when</a:t>
            </a:r>
          </a:p>
          <a:p>
            <a:pPr marL="0" indent="0">
              <a:buNone/>
              <a:tabLst>
                <a:tab pos="1524000" algn="l"/>
                <a:tab pos="2241550" algn="l"/>
              </a:tabLst>
            </a:pPr>
            <a:r>
              <a:rPr lang="pl-PL" i="1" dirty="0"/>
              <a:t>bujana-x	tin	ayugn</a:t>
            </a:r>
            <a:r>
              <a:rPr lang="ru-RU" i="1" dirty="0"/>
              <a:t>и</a:t>
            </a:r>
            <a:r>
              <a:rPr lang="pl-PL" b="1" i="1" dirty="0"/>
              <a:t>-l</a:t>
            </a:r>
            <a:r>
              <a:rPr lang="pl-PL" i="1" dirty="0"/>
              <a:t>.</a:t>
            </a:r>
            <a:endParaRPr lang="en-US" dirty="0"/>
          </a:p>
          <a:p>
            <a:pPr marL="0" indent="0">
              <a:buNone/>
              <a:tabLst>
                <a:tab pos="1524000" algn="l"/>
                <a:tab pos="2241550" algn="l"/>
              </a:tabLst>
            </a:pPr>
            <a:r>
              <a:rPr lang="en-US" sz="2000" dirty="0"/>
              <a:t>war</a:t>
            </a:r>
            <a:r>
              <a:rPr lang="en-US" sz="2000" cap="small" dirty="0"/>
              <a:t>-sg	</a:t>
            </a:r>
            <a:r>
              <a:rPr lang="en-US" sz="2000" cap="small" dirty="0" err="1"/>
              <a:t>refl</a:t>
            </a:r>
            <a:r>
              <a:rPr lang="en-US" sz="2000" dirty="0"/>
              <a:t>	start-</a:t>
            </a:r>
            <a:r>
              <a:rPr lang="en-US" sz="2000" b="1" cap="small" dirty="0" err="1"/>
              <a:t>pst</a:t>
            </a:r>
            <a:endParaRPr lang="de-DE" sz="2000" dirty="0"/>
          </a:p>
          <a:p>
            <a:pPr marL="0" indent="0">
              <a:buNone/>
            </a:pPr>
            <a:r>
              <a:rPr lang="en-US" dirty="0"/>
              <a:t>‘I had begun to work when the war started.’</a:t>
            </a:r>
            <a:endParaRPr lang="de-DE" dirty="0"/>
          </a:p>
        </p:txBody>
      </p:sp>
    </p:spTree>
    <p:extLst>
      <p:ext uri="{BB962C8B-B14F-4D97-AF65-F5344CB8AC3E}">
        <p14:creationId xmlns:p14="http://schemas.microsoft.com/office/powerpoint/2010/main" val="35994023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ECCA1BAA-625D-4254-AC5F-7B940FF775E2}"/>
              </a:ext>
            </a:extLst>
          </p:cNvPr>
          <p:cNvSpPr>
            <a:spLocks noGrp="1"/>
          </p:cNvSpPr>
          <p:nvPr>
            <p:ph type="title"/>
          </p:nvPr>
        </p:nvSpPr>
        <p:spPr/>
        <p:txBody>
          <a:bodyPr/>
          <a:lstStyle/>
          <a:p>
            <a:r>
              <a:rPr lang="de-DE" dirty="0" err="1"/>
              <a:t>Karaim</a:t>
            </a:r>
            <a:r>
              <a:rPr lang="de-DE" dirty="0"/>
              <a:t> (</a:t>
            </a:r>
            <a:r>
              <a:rPr lang="de-DE" dirty="0" err="1"/>
              <a:t>Csató</a:t>
            </a:r>
            <a:r>
              <a:rPr lang="de-DE" dirty="0"/>
              <a:t> 2001: 18)</a:t>
            </a:r>
          </a:p>
        </p:txBody>
      </p:sp>
      <p:sp>
        <p:nvSpPr>
          <p:cNvPr id="8" name="Inhaltsplatzhalter 7">
            <a:extLst>
              <a:ext uri="{FF2B5EF4-FFF2-40B4-BE49-F238E27FC236}">
                <a16:creationId xmlns:a16="http://schemas.microsoft.com/office/drawing/2014/main" id="{B48FB2DB-A03A-4DA3-B1D8-270E8BA8E755}"/>
              </a:ext>
            </a:extLst>
          </p:cNvPr>
          <p:cNvSpPr>
            <a:spLocks noGrp="1"/>
          </p:cNvSpPr>
          <p:nvPr>
            <p:ph idx="1"/>
          </p:nvPr>
        </p:nvSpPr>
        <p:spPr/>
        <p:txBody>
          <a:bodyPr>
            <a:normAutofit lnSpcReduction="10000"/>
          </a:bodyPr>
          <a:lstStyle/>
          <a:p>
            <a:pPr marL="0" indent="0">
              <a:buNone/>
            </a:pPr>
            <a:r>
              <a:rPr lang="en-US" sz="6600" dirty="0"/>
              <a:t>Gender agreement is sometimes marked, namely when the adjective is a copied item with adjectival morphology.</a:t>
            </a:r>
            <a:endParaRPr lang="de-DE" sz="6600" dirty="0"/>
          </a:p>
        </p:txBody>
      </p:sp>
    </p:spTree>
    <p:extLst>
      <p:ext uri="{BB962C8B-B14F-4D97-AF65-F5344CB8AC3E}">
        <p14:creationId xmlns:p14="http://schemas.microsoft.com/office/powerpoint/2010/main" val="28446159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4D814D-B90F-4B46-A9C8-C3182FC6D920}"/>
              </a:ext>
            </a:extLst>
          </p:cNvPr>
          <p:cNvSpPr>
            <a:spLocks noGrp="1"/>
          </p:cNvSpPr>
          <p:nvPr>
            <p:ph type="title"/>
          </p:nvPr>
        </p:nvSpPr>
        <p:spPr/>
        <p:txBody>
          <a:bodyPr/>
          <a:lstStyle/>
          <a:p>
            <a:r>
              <a:rPr lang="de-DE" dirty="0"/>
              <a:t>The </a:t>
            </a:r>
            <a:r>
              <a:rPr lang="de-DE" dirty="0" err="1"/>
              <a:t>only</a:t>
            </a:r>
            <a:r>
              <a:rPr lang="de-DE" dirty="0"/>
              <a:t> </a:t>
            </a:r>
            <a:r>
              <a:rPr lang="de-DE" dirty="0" err="1"/>
              <a:t>example</a:t>
            </a:r>
            <a:r>
              <a:rPr lang="de-DE" dirty="0"/>
              <a:t> </a:t>
            </a:r>
            <a:r>
              <a:rPr lang="de-DE" dirty="0" err="1"/>
              <a:t>ever</a:t>
            </a:r>
            <a:r>
              <a:rPr lang="de-DE" dirty="0"/>
              <a:t> printed</a:t>
            </a:r>
          </a:p>
        </p:txBody>
      </p:sp>
      <p:sp>
        <p:nvSpPr>
          <p:cNvPr id="3" name="Inhaltsplatzhalter 2">
            <a:extLst>
              <a:ext uri="{FF2B5EF4-FFF2-40B4-BE49-F238E27FC236}">
                <a16:creationId xmlns:a16="http://schemas.microsoft.com/office/drawing/2014/main" id="{979EDA4B-3EB2-4790-881F-8C9F4372A2E4}"/>
              </a:ext>
            </a:extLst>
          </p:cNvPr>
          <p:cNvSpPr>
            <a:spLocks noGrp="1"/>
          </p:cNvSpPr>
          <p:nvPr>
            <p:ph idx="1"/>
          </p:nvPr>
        </p:nvSpPr>
        <p:spPr/>
        <p:txBody>
          <a:bodyPr/>
          <a:lstStyle/>
          <a:p>
            <a:pPr marL="0" indent="0">
              <a:buNone/>
            </a:pPr>
            <a:endParaRPr lang="it-IT" i="1" dirty="0"/>
          </a:p>
          <a:p>
            <a:pPr marL="0" indent="0">
              <a:buNone/>
            </a:pPr>
            <a:endParaRPr lang="it-IT" i="1" dirty="0"/>
          </a:p>
          <a:p>
            <a:pPr marL="0" indent="0" defTabSz="982663">
              <a:buNone/>
              <a:tabLst>
                <a:tab pos="1071563" algn="l"/>
                <a:tab pos="2959100" algn="l"/>
              </a:tabLst>
            </a:pPr>
            <a:r>
              <a:rPr lang="it-IT" i="1" dirty="0" err="1"/>
              <a:t>Ol</a:t>
            </a:r>
            <a:r>
              <a:rPr lang="it-IT" i="1" dirty="0"/>
              <a:t>	</a:t>
            </a:r>
            <a:r>
              <a:rPr lang="it-IT" i="1" dirty="0" err="1"/>
              <a:t>e-d’i</a:t>
            </a:r>
            <a:r>
              <a:rPr lang="it-IT" i="1" dirty="0"/>
              <a:t>	</a:t>
            </a:r>
            <a:r>
              <a:rPr lang="it-IT" i="1" dirty="0" err="1"/>
              <a:t>inteligentn</a:t>
            </a:r>
            <a:r>
              <a:rPr lang="it-IT" i="1" dirty="0"/>
              <a:t>-</a:t>
            </a:r>
            <a:r>
              <a:rPr lang="it-IT" b="1" i="1" dirty="0"/>
              <a:t>a</a:t>
            </a:r>
            <a:r>
              <a:rPr lang="it-IT" i="1" dirty="0"/>
              <a:t>.</a:t>
            </a:r>
            <a:endParaRPr lang="de-DE" dirty="0"/>
          </a:p>
          <a:p>
            <a:pPr marL="0" indent="0" defTabSz="982663">
              <a:buNone/>
              <a:tabLst>
                <a:tab pos="1071563" algn="l"/>
                <a:tab pos="2959100" algn="l"/>
              </a:tabLst>
            </a:pPr>
            <a:r>
              <a:rPr lang="en-US" dirty="0"/>
              <a:t>3</a:t>
            </a:r>
            <a:r>
              <a:rPr lang="en-US" cap="small" dirty="0"/>
              <a:t>sg</a:t>
            </a:r>
            <a:r>
              <a:rPr lang="en-US" dirty="0"/>
              <a:t>	</a:t>
            </a:r>
            <a:r>
              <a:rPr lang="en-US" cap="small" dirty="0"/>
              <a:t>cop-past.3sg</a:t>
            </a:r>
            <a:r>
              <a:rPr lang="en-US" dirty="0"/>
              <a:t>	intelligent-</a:t>
            </a:r>
            <a:r>
              <a:rPr lang="en-US" b="1" cap="small" dirty="0"/>
              <a:t>f</a:t>
            </a:r>
            <a:endParaRPr lang="de-DE" dirty="0"/>
          </a:p>
          <a:p>
            <a:pPr marL="0" indent="0">
              <a:buNone/>
            </a:pPr>
            <a:r>
              <a:rPr lang="en-US" dirty="0"/>
              <a:t>‘She was intelligent.’</a:t>
            </a:r>
            <a:r>
              <a:rPr lang="en-US" i="1" dirty="0"/>
              <a:t> </a:t>
            </a:r>
            <a:endParaRPr lang="de-DE" dirty="0"/>
          </a:p>
          <a:p>
            <a:pPr marL="0" indent="0">
              <a:buNone/>
            </a:pPr>
            <a:endParaRPr lang="de-DE" dirty="0"/>
          </a:p>
        </p:txBody>
      </p:sp>
    </p:spTree>
    <p:extLst>
      <p:ext uri="{BB962C8B-B14F-4D97-AF65-F5344CB8AC3E}">
        <p14:creationId xmlns:p14="http://schemas.microsoft.com/office/powerpoint/2010/main" val="396829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7B7A6E-7C33-4AB3-A096-8FCA1BE2DFF4}"/>
              </a:ext>
            </a:extLst>
          </p:cNvPr>
          <p:cNvSpPr>
            <a:spLocks noGrp="1"/>
          </p:cNvSpPr>
          <p:nvPr>
            <p:ph type="title"/>
          </p:nvPr>
        </p:nvSpPr>
        <p:spPr/>
        <p:txBody>
          <a:bodyPr/>
          <a:lstStyle/>
          <a:p>
            <a:r>
              <a:rPr lang="de-DE" dirty="0"/>
              <a:t>(</a:t>
            </a:r>
            <a:r>
              <a:rPr lang="de-DE" dirty="0" err="1"/>
              <a:t>Correntinian</a:t>
            </a:r>
            <a:r>
              <a:rPr lang="de-DE" dirty="0"/>
              <a:t>) Guaraní (</a:t>
            </a:r>
            <a:r>
              <a:rPr lang="de-DE" dirty="0" err="1"/>
              <a:t>Cerno</a:t>
            </a:r>
            <a:r>
              <a:rPr lang="de-DE" dirty="0"/>
              <a:t> 2010) </a:t>
            </a:r>
          </a:p>
        </p:txBody>
      </p:sp>
      <p:graphicFrame>
        <p:nvGraphicFramePr>
          <p:cNvPr id="4" name="Inhaltsplatzhalter 3">
            <a:extLst>
              <a:ext uri="{FF2B5EF4-FFF2-40B4-BE49-F238E27FC236}">
                <a16:creationId xmlns:a16="http://schemas.microsoft.com/office/drawing/2014/main" id="{102842E2-3F05-414F-AB0C-D4D996512184}"/>
              </a:ext>
            </a:extLst>
          </p:cNvPr>
          <p:cNvGraphicFramePr>
            <a:graphicFrameLocks noGrp="1"/>
          </p:cNvGraphicFramePr>
          <p:nvPr>
            <p:ph idx="1"/>
            <p:extLst>
              <p:ext uri="{D42A27DB-BD31-4B8C-83A1-F6EECF244321}">
                <p14:modId xmlns:p14="http://schemas.microsoft.com/office/powerpoint/2010/main" val="4146742209"/>
              </p:ext>
            </p:extLst>
          </p:nvPr>
        </p:nvGraphicFramePr>
        <p:xfrm>
          <a:off x="953729" y="1818969"/>
          <a:ext cx="10068233" cy="4734306"/>
        </p:xfrm>
        <a:graphic>
          <a:graphicData uri="http://schemas.openxmlformats.org/drawingml/2006/table">
            <a:tbl>
              <a:tblPr firstRow="1" firstCol="1" bandRow="1">
                <a:tableStyleId>{5940675A-B579-460E-94D1-54222C63F5DA}</a:tableStyleId>
              </a:tblPr>
              <a:tblGrid>
                <a:gridCol w="2216789">
                  <a:extLst>
                    <a:ext uri="{9D8B030D-6E8A-4147-A177-3AD203B41FA5}">
                      <a16:colId xmlns:a16="http://schemas.microsoft.com/office/drawing/2014/main" val="459188461"/>
                    </a:ext>
                  </a:extLst>
                </a:gridCol>
                <a:gridCol w="2511638">
                  <a:extLst>
                    <a:ext uri="{9D8B030D-6E8A-4147-A177-3AD203B41FA5}">
                      <a16:colId xmlns:a16="http://schemas.microsoft.com/office/drawing/2014/main" val="1388545379"/>
                    </a:ext>
                  </a:extLst>
                </a:gridCol>
                <a:gridCol w="2688331">
                  <a:extLst>
                    <a:ext uri="{9D8B030D-6E8A-4147-A177-3AD203B41FA5}">
                      <a16:colId xmlns:a16="http://schemas.microsoft.com/office/drawing/2014/main" val="2109371581"/>
                    </a:ext>
                  </a:extLst>
                </a:gridCol>
                <a:gridCol w="2651475">
                  <a:extLst>
                    <a:ext uri="{9D8B030D-6E8A-4147-A177-3AD203B41FA5}">
                      <a16:colId xmlns:a16="http://schemas.microsoft.com/office/drawing/2014/main" val="1829053575"/>
                    </a:ext>
                  </a:extLst>
                </a:gridCol>
              </a:tblGrid>
              <a:tr h="902761">
                <a:tc>
                  <a:txBody>
                    <a:bodyPr/>
                    <a:lstStyle/>
                    <a:p>
                      <a:pPr>
                        <a:lnSpc>
                          <a:spcPct val="115000"/>
                        </a:lnSpc>
                        <a:spcAft>
                          <a:spcPts val="0"/>
                        </a:spcAft>
                      </a:pPr>
                      <a:r>
                        <a:rPr lang="en-US" sz="2800" dirty="0">
                          <a:effectLst/>
                        </a:rPr>
                        <a:t>Spanish categories</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Spanish form</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Correntinian Guaraní</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Paraguayan Guaraní</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27688618"/>
                  </a:ext>
                </a:extLst>
              </a:tr>
              <a:tr h="437761">
                <a:tc>
                  <a:txBody>
                    <a:bodyPr/>
                    <a:lstStyle/>
                    <a:p>
                      <a:pPr>
                        <a:lnSpc>
                          <a:spcPct val="115000"/>
                        </a:lnSpc>
                        <a:spcAft>
                          <a:spcPts val="0"/>
                        </a:spcAft>
                      </a:pPr>
                      <a:r>
                        <a:rPr lang="en-US" sz="2800" cap="small">
                          <a:effectLst/>
                        </a:rPr>
                        <a:t>m.sg.def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el</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nSpc>
                          <a:spcPct val="115000"/>
                        </a:lnSpc>
                        <a:spcAft>
                          <a:spcPts val="0"/>
                        </a:spcAft>
                      </a:pPr>
                      <a:r>
                        <a:rPr lang="en-US" sz="2800" i="1" dirty="0">
                          <a:effectLst/>
                        </a:rPr>
                        <a:t>la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96067947"/>
                  </a:ext>
                </a:extLst>
              </a:tr>
              <a:tr h="437761">
                <a:tc>
                  <a:txBody>
                    <a:bodyPr/>
                    <a:lstStyle/>
                    <a:p>
                      <a:pPr>
                        <a:lnSpc>
                          <a:spcPct val="115000"/>
                        </a:lnSpc>
                        <a:spcAft>
                          <a:spcPts val="0"/>
                        </a:spcAft>
                      </a:pPr>
                      <a:r>
                        <a:rPr lang="en-US" sz="2800" cap="small">
                          <a:effectLst/>
                        </a:rPr>
                        <a:t>f.sg.def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la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la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de-DE"/>
                    </a:p>
                  </a:txBody>
                  <a:tcPr/>
                </a:tc>
                <a:extLst>
                  <a:ext uri="{0D108BD9-81ED-4DB2-BD59-A6C34878D82A}">
                    <a16:rowId xmlns:a16="http://schemas.microsoft.com/office/drawing/2014/main" val="2025988304"/>
                  </a:ext>
                </a:extLst>
              </a:tr>
              <a:tr h="437761">
                <a:tc>
                  <a:txBody>
                    <a:bodyPr/>
                    <a:lstStyle/>
                    <a:p>
                      <a:pPr>
                        <a:lnSpc>
                          <a:spcPct val="115000"/>
                        </a:lnSpc>
                        <a:spcAft>
                          <a:spcPts val="0"/>
                        </a:spcAft>
                      </a:pPr>
                      <a:r>
                        <a:rPr lang="en-US" sz="2800" cap="small">
                          <a:effectLst/>
                        </a:rPr>
                        <a:t>m.pl.def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los</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nSpc>
                          <a:spcPct val="115000"/>
                        </a:lnSpc>
                        <a:spcAft>
                          <a:spcPts val="0"/>
                        </a:spcAft>
                      </a:pPr>
                      <a:r>
                        <a:rPr lang="en-US" sz="2800" i="1" dirty="0">
                          <a:effectLst/>
                        </a:rPr>
                        <a:t>lo</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rowSpan="2">
                  <a:txBody>
                    <a:bodyPr/>
                    <a:lstStyle/>
                    <a:p>
                      <a:pPr>
                        <a:lnSpc>
                          <a:spcPct val="115000"/>
                        </a:lnSpc>
                        <a:spcAft>
                          <a:spcPts val="0"/>
                        </a:spcAft>
                      </a:pPr>
                      <a:r>
                        <a:rPr lang="en-US" sz="2800" i="1">
                          <a:effectLst/>
                        </a:rPr>
                        <a:t>lo ~ la … kuéra</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89451534"/>
                  </a:ext>
                </a:extLst>
              </a:tr>
              <a:tr h="437761">
                <a:tc>
                  <a:txBody>
                    <a:bodyPr/>
                    <a:lstStyle/>
                    <a:p>
                      <a:pPr>
                        <a:lnSpc>
                          <a:spcPct val="115000"/>
                        </a:lnSpc>
                        <a:spcAft>
                          <a:spcPts val="0"/>
                        </a:spcAft>
                      </a:pPr>
                      <a:r>
                        <a:rPr lang="en-US" sz="2800" cap="small">
                          <a:effectLst/>
                        </a:rPr>
                        <a:t>f.pl.def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las</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de-DE"/>
                    </a:p>
                  </a:txBody>
                  <a:tcPr/>
                </a:tc>
                <a:tc vMerge="1">
                  <a:txBody>
                    <a:bodyPr/>
                    <a:lstStyle/>
                    <a:p>
                      <a:endParaRPr lang="de-DE"/>
                    </a:p>
                  </a:txBody>
                  <a:tcPr/>
                </a:tc>
                <a:extLst>
                  <a:ext uri="{0D108BD9-81ED-4DB2-BD59-A6C34878D82A}">
                    <a16:rowId xmlns:a16="http://schemas.microsoft.com/office/drawing/2014/main" val="2093339860"/>
                  </a:ext>
                </a:extLst>
              </a:tr>
              <a:tr h="437761">
                <a:tc>
                  <a:txBody>
                    <a:bodyPr/>
                    <a:lstStyle/>
                    <a:p>
                      <a:pPr>
                        <a:lnSpc>
                          <a:spcPct val="115000"/>
                        </a:lnSpc>
                        <a:spcAft>
                          <a:spcPts val="0"/>
                        </a:spcAft>
                      </a:pPr>
                      <a:r>
                        <a:rPr lang="en-US" sz="2800" cap="small">
                          <a:effectLst/>
                        </a:rPr>
                        <a:t>m.sg.indef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un</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un</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4">
                  <a:txBody>
                    <a:bodyPr/>
                    <a:lstStyle/>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0"/>
                        </a:spcAft>
                      </a:pPr>
                      <a:r>
                        <a:rPr lang="en-US" sz="2800" i="1" dirty="0">
                          <a:effectLst/>
                        </a:rPr>
                        <a:t> </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bg1">
                        <a:lumMod val="85000"/>
                      </a:schemeClr>
                    </a:solidFill>
                  </a:tcPr>
                </a:tc>
                <a:extLst>
                  <a:ext uri="{0D108BD9-81ED-4DB2-BD59-A6C34878D82A}">
                    <a16:rowId xmlns:a16="http://schemas.microsoft.com/office/drawing/2014/main" val="75292073"/>
                  </a:ext>
                </a:extLst>
              </a:tr>
              <a:tr h="437761">
                <a:tc>
                  <a:txBody>
                    <a:bodyPr/>
                    <a:lstStyle/>
                    <a:p>
                      <a:pPr>
                        <a:lnSpc>
                          <a:spcPct val="115000"/>
                        </a:lnSpc>
                        <a:spcAft>
                          <a:spcPts val="0"/>
                        </a:spcAft>
                      </a:pPr>
                      <a:r>
                        <a:rPr lang="en-US" sz="2800" cap="small">
                          <a:effectLst/>
                        </a:rPr>
                        <a:t>f.sg.indef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una</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una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pPr>
                        <a:lnSpc>
                          <a:spcPct val="115000"/>
                        </a:lnSpc>
                        <a:spcAft>
                          <a:spcPts val="0"/>
                        </a:spcAft>
                      </a:pP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20371621"/>
                  </a:ext>
                </a:extLst>
              </a:tr>
              <a:tr h="437761">
                <a:tc>
                  <a:txBody>
                    <a:bodyPr/>
                    <a:lstStyle/>
                    <a:p>
                      <a:pPr>
                        <a:lnSpc>
                          <a:spcPct val="115000"/>
                        </a:lnSpc>
                        <a:spcAft>
                          <a:spcPts val="0"/>
                        </a:spcAft>
                      </a:pPr>
                      <a:r>
                        <a:rPr lang="en-US" sz="2800" cap="small">
                          <a:effectLst/>
                        </a:rPr>
                        <a:t>m.pl.indef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unos</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rowSpan="2">
                  <a:txBody>
                    <a:bodyPr/>
                    <a:lstStyle/>
                    <a:p>
                      <a:pPr>
                        <a:lnSpc>
                          <a:spcPct val="115000"/>
                        </a:lnSpc>
                        <a:spcAft>
                          <a:spcPts val="0"/>
                        </a:spcAft>
                      </a:pPr>
                      <a:r>
                        <a:rPr lang="en-US" sz="2800" i="1">
                          <a:effectLst/>
                        </a:rPr>
                        <a:t>uno</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a:lnSpc>
                          <a:spcPct val="115000"/>
                        </a:lnSpc>
                        <a:spcAft>
                          <a:spcPts val="0"/>
                        </a:spcAft>
                      </a:pP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8921941"/>
                  </a:ext>
                </a:extLst>
              </a:tr>
              <a:tr h="437761">
                <a:tc>
                  <a:txBody>
                    <a:bodyPr/>
                    <a:lstStyle/>
                    <a:p>
                      <a:pPr>
                        <a:lnSpc>
                          <a:spcPct val="115000"/>
                        </a:lnSpc>
                        <a:spcAft>
                          <a:spcPts val="0"/>
                        </a:spcAft>
                      </a:pPr>
                      <a:r>
                        <a:rPr lang="en-US" sz="2800" cap="small">
                          <a:effectLst/>
                        </a:rPr>
                        <a:t>f.pl.indef</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a:effectLst/>
                        </a:rPr>
                        <a:t>unas</a:t>
                      </a:r>
                      <a:endParaRPr lang="de-DE" sz="2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vMerge="1">
                  <a:txBody>
                    <a:bodyPr/>
                    <a:lstStyle/>
                    <a:p>
                      <a:endParaRPr lang="de-DE"/>
                    </a:p>
                  </a:txBody>
                  <a:tcPr/>
                </a:tc>
                <a:tc vMerge="1">
                  <a:txBody>
                    <a:bodyPr/>
                    <a:lstStyle/>
                    <a:p>
                      <a:pPr>
                        <a:lnSpc>
                          <a:spcPct val="115000"/>
                        </a:lnSpc>
                        <a:spcAft>
                          <a:spcPts val="0"/>
                        </a:spcAft>
                      </a:pP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14649462"/>
                  </a:ext>
                </a:extLst>
              </a:tr>
            </a:tbl>
          </a:graphicData>
        </a:graphic>
      </p:graphicFrame>
    </p:spTree>
    <p:extLst>
      <p:ext uri="{BB962C8B-B14F-4D97-AF65-F5344CB8AC3E}">
        <p14:creationId xmlns:p14="http://schemas.microsoft.com/office/powerpoint/2010/main" val="36449408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E498E1-F658-4B96-848F-AA7FA7446CC3}"/>
              </a:ext>
            </a:extLst>
          </p:cNvPr>
          <p:cNvSpPr>
            <a:spLocks noGrp="1"/>
          </p:cNvSpPr>
          <p:nvPr>
            <p:ph type="title"/>
          </p:nvPr>
        </p:nvSpPr>
        <p:spPr/>
        <p:txBody>
          <a:bodyPr>
            <a:normAutofit/>
          </a:bodyPr>
          <a:lstStyle/>
          <a:p>
            <a:r>
              <a:rPr lang="en-US" sz="2800" dirty="0"/>
              <a:t>In </a:t>
            </a:r>
            <a:r>
              <a:rPr lang="en-US" sz="2800" dirty="0" err="1"/>
              <a:t>Correntinian</a:t>
            </a:r>
            <a:r>
              <a:rPr lang="en-US" sz="2800" dirty="0"/>
              <a:t> Guaraní, </a:t>
            </a:r>
            <a:r>
              <a:rPr lang="en-US" sz="2800" i="1" dirty="0"/>
              <a:t>“el</a:t>
            </a:r>
            <a:r>
              <a:rPr lang="en-US" sz="2800" dirty="0"/>
              <a:t> and </a:t>
            </a:r>
            <a:r>
              <a:rPr lang="en-US" sz="2800" i="1" dirty="0"/>
              <a:t>la</a:t>
            </a:r>
            <a:r>
              <a:rPr lang="en-US" sz="2800" dirty="0"/>
              <a:t> are used in agreement with the natural gender of the base” (</a:t>
            </a:r>
            <a:r>
              <a:rPr lang="en-US" sz="2800" dirty="0" err="1"/>
              <a:t>Cerno</a:t>
            </a:r>
            <a:r>
              <a:rPr lang="en-US" sz="2800" dirty="0"/>
              <a:t> 2010: 36)</a:t>
            </a:r>
            <a:endParaRPr lang="de-DE" sz="2800" dirty="0"/>
          </a:p>
        </p:txBody>
      </p:sp>
      <p:graphicFrame>
        <p:nvGraphicFramePr>
          <p:cNvPr id="4" name="Inhaltsplatzhalter 3">
            <a:extLst>
              <a:ext uri="{FF2B5EF4-FFF2-40B4-BE49-F238E27FC236}">
                <a16:creationId xmlns:a16="http://schemas.microsoft.com/office/drawing/2014/main" id="{D5DAF63F-C3BB-4882-A764-B76353E27134}"/>
              </a:ext>
            </a:extLst>
          </p:cNvPr>
          <p:cNvGraphicFramePr>
            <a:graphicFrameLocks noGrp="1"/>
          </p:cNvGraphicFramePr>
          <p:nvPr>
            <p:ph idx="1"/>
            <p:extLst>
              <p:ext uri="{D42A27DB-BD31-4B8C-83A1-F6EECF244321}">
                <p14:modId xmlns:p14="http://schemas.microsoft.com/office/powerpoint/2010/main" val="925063187"/>
              </p:ext>
            </p:extLst>
          </p:nvPr>
        </p:nvGraphicFramePr>
        <p:xfrm>
          <a:off x="838200" y="1690688"/>
          <a:ext cx="10429570" cy="4713852"/>
        </p:xfrm>
        <a:graphic>
          <a:graphicData uri="http://schemas.openxmlformats.org/drawingml/2006/table">
            <a:tbl>
              <a:tblPr firstRow="1" firstCol="1" bandRow="1">
                <a:tableStyleId>{5940675A-B579-460E-94D1-54222C63F5DA}</a:tableStyleId>
              </a:tblPr>
              <a:tblGrid>
                <a:gridCol w="1737884">
                  <a:extLst>
                    <a:ext uri="{9D8B030D-6E8A-4147-A177-3AD203B41FA5}">
                      <a16:colId xmlns:a16="http://schemas.microsoft.com/office/drawing/2014/main" val="2585069448"/>
                    </a:ext>
                  </a:extLst>
                </a:gridCol>
                <a:gridCol w="1737884">
                  <a:extLst>
                    <a:ext uri="{9D8B030D-6E8A-4147-A177-3AD203B41FA5}">
                      <a16:colId xmlns:a16="http://schemas.microsoft.com/office/drawing/2014/main" val="3717222744"/>
                    </a:ext>
                  </a:extLst>
                </a:gridCol>
                <a:gridCol w="1737884">
                  <a:extLst>
                    <a:ext uri="{9D8B030D-6E8A-4147-A177-3AD203B41FA5}">
                      <a16:colId xmlns:a16="http://schemas.microsoft.com/office/drawing/2014/main" val="1226209644"/>
                    </a:ext>
                  </a:extLst>
                </a:gridCol>
                <a:gridCol w="1737884">
                  <a:extLst>
                    <a:ext uri="{9D8B030D-6E8A-4147-A177-3AD203B41FA5}">
                      <a16:colId xmlns:a16="http://schemas.microsoft.com/office/drawing/2014/main" val="4039057524"/>
                    </a:ext>
                  </a:extLst>
                </a:gridCol>
                <a:gridCol w="1739017">
                  <a:extLst>
                    <a:ext uri="{9D8B030D-6E8A-4147-A177-3AD203B41FA5}">
                      <a16:colId xmlns:a16="http://schemas.microsoft.com/office/drawing/2014/main" val="4046314629"/>
                    </a:ext>
                  </a:extLst>
                </a:gridCol>
                <a:gridCol w="1739017">
                  <a:extLst>
                    <a:ext uri="{9D8B030D-6E8A-4147-A177-3AD203B41FA5}">
                      <a16:colId xmlns:a16="http://schemas.microsoft.com/office/drawing/2014/main" val="2787291837"/>
                    </a:ext>
                  </a:extLst>
                </a:gridCol>
              </a:tblGrid>
              <a:tr h="752245">
                <a:tc gridSpan="4">
                  <a:txBody>
                    <a:bodyPr/>
                    <a:lstStyle/>
                    <a:p>
                      <a:pPr algn="ctr">
                        <a:lnSpc>
                          <a:spcPct val="115000"/>
                        </a:lnSpc>
                        <a:spcAft>
                          <a:spcPts val="0"/>
                        </a:spcAft>
                      </a:pPr>
                      <a:r>
                        <a:rPr lang="en-US" sz="2800" dirty="0">
                          <a:effectLst/>
                        </a:rPr>
                        <a:t>animate</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gridSpan="2">
                  <a:txBody>
                    <a:bodyPr/>
                    <a:lstStyle/>
                    <a:p>
                      <a:pPr algn="ctr">
                        <a:lnSpc>
                          <a:spcPct val="115000"/>
                        </a:lnSpc>
                        <a:spcAft>
                          <a:spcPts val="0"/>
                        </a:spcAft>
                      </a:pPr>
                      <a:r>
                        <a:rPr lang="en-US" sz="2800">
                          <a:effectLst/>
                        </a:rPr>
                        <a:t>inanimate</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de-DE"/>
                    </a:p>
                  </a:txBody>
                  <a:tcPr/>
                </a:tc>
                <a:extLst>
                  <a:ext uri="{0D108BD9-81ED-4DB2-BD59-A6C34878D82A}">
                    <a16:rowId xmlns:a16="http://schemas.microsoft.com/office/drawing/2014/main" val="495195679"/>
                  </a:ext>
                </a:extLst>
              </a:tr>
              <a:tr h="752245">
                <a:tc gridSpan="2">
                  <a:txBody>
                    <a:bodyPr/>
                    <a:lstStyle/>
                    <a:p>
                      <a:pPr algn="ctr">
                        <a:lnSpc>
                          <a:spcPct val="115000"/>
                        </a:lnSpc>
                        <a:spcAft>
                          <a:spcPts val="0"/>
                        </a:spcAft>
                      </a:pPr>
                      <a:r>
                        <a:rPr lang="en-US" sz="2800" i="1" dirty="0">
                          <a:effectLst/>
                        </a:rPr>
                        <a:t>la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de-DE"/>
                    </a:p>
                  </a:txBody>
                  <a:tcPr/>
                </a:tc>
                <a:tc gridSpan="2">
                  <a:txBody>
                    <a:bodyPr/>
                    <a:lstStyle/>
                    <a:p>
                      <a:pPr algn="ctr">
                        <a:lnSpc>
                          <a:spcPct val="115000"/>
                        </a:lnSpc>
                        <a:spcAft>
                          <a:spcPts val="0"/>
                        </a:spcAft>
                      </a:pPr>
                      <a:r>
                        <a:rPr lang="en-US" sz="2800" i="1" dirty="0">
                          <a:effectLst/>
                        </a:rPr>
                        <a:t>el</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de-DE"/>
                    </a:p>
                  </a:txBody>
                  <a:tcPr/>
                </a:tc>
                <a:tc gridSpan="2">
                  <a:txBody>
                    <a:bodyPr/>
                    <a:lstStyle/>
                    <a:p>
                      <a:pPr algn="ctr">
                        <a:lnSpc>
                          <a:spcPct val="115000"/>
                        </a:lnSpc>
                        <a:spcAft>
                          <a:spcPts val="0"/>
                        </a:spcAft>
                      </a:pPr>
                      <a:r>
                        <a:rPr lang="en-US" sz="2800" i="1" dirty="0">
                          <a:effectLst/>
                        </a:rPr>
                        <a:t>el</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de-DE"/>
                    </a:p>
                  </a:txBody>
                  <a:tcPr/>
                </a:tc>
                <a:extLst>
                  <a:ext uri="{0D108BD9-81ED-4DB2-BD59-A6C34878D82A}">
                    <a16:rowId xmlns:a16="http://schemas.microsoft.com/office/drawing/2014/main" val="2620363677"/>
                  </a:ext>
                </a:extLst>
              </a:tr>
              <a:tr h="752245">
                <a:tc>
                  <a:txBody>
                    <a:bodyPr/>
                    <a:lstStyle/>
                    <a:p>
                      <a:pPr>
                        <a:lnSpc>
                          <a:spcPct val="115000"/>
                        </a:lnSpc>
                        <a:spcAft>
                          <a:spcPts val="0"/>
                        </a:spcAft>
                      </a:pPr>
                      <a:r>
                        <a:rPr lang="en-US" sz="2800" i="1" dirty="0">
                          <a:effectLst/>
                        </a:rPr>
                        <a:t>la </a:t>
                      </a:r>
                      <a:r>
                        <a:rPr lang="en-US" sz="2800" i="1" dirty="0" err="1">
                          <a:effectLst/>
                        </a:rPr>
                        <a:t>kuña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woman’</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karai</a:t>
                      </a:r>
                      <a:r>
                        <a:rPr lang="en-US" sz="2800" i="1" dirty="0">
                          <a:effectLst/>
                        </a:rPr>
                        <a:t> </a:t>
                      </a:r>
                      <a:r>
                        <a:rPr lang="en-US" sz="2800" i="1" dirty="0" err="1">
                          <a:effectLst/>
                        </a:rPr>
                        <a:t>tuja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old man’</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mesa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table’</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14845097"/>
                  </a:ext>
                </a:extLst>
              </a:tr>
              <a:tr h="752245">
                <a:tc>
                  <a:txBody>
                    <a:bodyPr/>
                    <a:lstStyle/>
                    <a:p>
                      <a:pPr>
                        <a:lnSpc>
                          <a:spcPct val="115000"/>
                        </a:lnSpc>
                        <a:spcAft>
                          <a:spcPts val="0"/>
                        </a:spcAft>
                      </a:pPr>
                      <a:r>
                        <a:rPr lang="en-US" sz="2800" i="1" dirty="0">
                          <a:effectLst/>
                        </a:rPr>
                        <a:t>la </a:t>
                      </a:r>
                      <a:r>
                        <a:rPr lang="en-US" sz="2800" i="1" dirty="0" err="1">
                          <a:effectLst/>
                        </a:rPr>
                        <a:t>guáina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girl’</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i</a:t>
                      </a:r>
                      <a:r>
                        <a:rPr lang="en-US" sz="2800" i="1" dirty="0">
                          <a:effectLst/>
                        </a:rPr>
                        <a:t>-t-</a:t>
                      </a:r>
                      <a:r>
                        <a:rPr lang="en-US" sz="2800" i="1" dirty="0" err="1">
                          <a:effectLst/>
                        </a:rPr>
                        <a:t>a’ýra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‘the son’</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t-</a:t>
                      </a:r>
                      <a:r>
                        <a:rPr lang="en-US" sz="2800" i="1" dirty="0" err="1">
                          <a:effectLst/>
                        </a:rPr>
                        <a:t>embi’u</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meal’</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82121761"/>
                  </a:ext>
                </a:extLst>
              </a:tr>
              <a:tr h="752245">
                <a:tc>
                  <a:txBody>
                    <a:bodyPr/>
                    <a:lstStyle/>
                    <a:p>
                      <a:pPr>
                        <a:lnSpc>
                          <a:spcPct val="115000"/>
                        </a:lnSpc>
                        <a:spcAft>
                          <a:spcPts val="0"/>
                        </a:spcAft>
                      </a:pPr>
                      <a:r>
                        <a:rPr lang="en-US" sz="2800" i="1" dirty="0">
                          <a:effectLst/>
                        </a:rPr>
                        <a:t>la </a:t>
                      </a:r>
                      <a:r>
                        <a:rPr lang="en-US" sz="2800" i="1" dirty="0" err="1">
                          <a:effectLst/>
                        </a:rPr>
                        <a:t>rygasu</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hen’</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kavaju</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‘the steed’</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ka’aguy</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a:effectLst/>
                        </a:rPr>
                        <a:t>‘the forest’</a:t>
                      </a:r>
                      <a:endParaRPr lang="de-DE"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48641557"/>
                  </a:ext>
                </a:extLst>
              </a:tr>
              <a:tr h="752245">
                <a:tc>
                  <a:txBody>
                    <a:bodyPr/>
                    <a:lstStyle/>
                    <a:p>
                      <a:pPr>
                        <a:lnSpc>
                          <a:spcPct val="115000"/>
                        </a:lnSpc>
                        <a:spcAft>
                          <a:spcPts val="0"/>
                        </a:spcAft>
                      </a:pPr>
                      <a:r>
                        <a:rPr lang="en-US" sz="2800" i="1" dirty="0">
                          <a:effectLst/>
                        </a:rPr>
                        <a:t>la </a:t>
                      </a:r>
                      <a:r>
                        <a:rPr lang="en-US" sz="2800" i="1" dirty="0" err="1">
                          <a:effectLst/>
                        </a:rPr>
                        <a:t>vaka</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‘the cow’</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pa’i</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‘the priest’</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i="1" dirty="0">
                          <a:effectLst/>
                        </a:rPr>
                        <a:t>el </a:t>
                      </a:r>
                      <a:r>
                        <a:rPr lang="en-US" sz="2800" i="1" dirty="0" err="1">
                          <a:effectLst/>
                        </a:rPr>
                        <a:t>oke</a:t>
                      </a:r>
                      <a:r>
                        <a:rPr lang="en-US" sz="2800" i="1" dirty="0">
                          <a:effectLst/>
                        </a:rPr>
                        <a:t>͂</a:t>
                      </a:r>
                      <a:endParaRPr lang="de-DE" sz="2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US" sz="2800" dirty="0">
                          <a:effectLst/>
                        </a:rPr>
                        <a:t>‘the door’</a:t>
                      </a:r>
                      <a:endParaRPr lang="de-DE"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45551952"/>
                  </a:ext>
                </a:extLst>
              </a:tr>
            </a:tbl>
          </a:graphicData>
        </a:graphic>
      </p:graphicFrame>
    </p:spTree>
    <p:extLst>
      <p:ext uri="{BB962C8B-B14F-4D97-AF65-F5344CB8AC3E}">
        <p14:creationId xmlns:p14="http://schemas.microsoft.com/office/powerpoint/2010/main" val="629850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B7D73-E393-40A4-BB5E-24D9D7AE4433}"/>
              </a:ext>
            </a:extLst>
          </p:cNvPr>
          <p:cNvSpPr>
            <a:spLocks noGrp="1"/>
          </p:cNvSpPr>
          <p:nvPr>
            <p:ph type="title"/>
          </p:nvPr>
        </p:nvSpPr>
        <p:spPr/>
        <p:txBody>
          <a:bodyPr/>
          <a:lstStyle/>
          <a:p>
            <a:r>
              <a:rPr lang="de-DE" dirty="0"/>
              <a:t>Chamorro</a:t>
            </a:r>
          </a:p>
        </p:txBody>
      </p:sp>
      <p:sp>
        <p:nvSpPr>
          <p:cNvPr id="3" name="Inhaltsplatzhalter 2">
            <a:extLst>
              <a:ext uri="{FF2B5EF4-FFF2-40B4-BE49-F238E27FC236}">
                <a16:creationId xmlns:a16="http://schemas.microsoft.com/office/drawing/2014/main" id="{FFDA4865-D4AB-4641-8D46-C2BA4AE5F7BA}"/>
              </a:ext>
            </a:extLst>
          </p:cNvPr>
          <p:cNvSpPr>
            <a:spLocks noGrp="1"/>
          </p:cNvSpPr>
          <p:nvPr>
            <p:ph idx="1"/>
          </p:nvPr>
        </p:nvSpPr>
        <p:spPr/>
        <p:txBody>
          <a:bodyPr/>
          <a:lstStyle/>
          <a:p>
            <a:r>
              <a:rPr lang="en-US" dirty="0"/>
              <a:t>Stolz (2012: 136–140) identifies 300 word pairs involving two sex/</a:t>
            </a:r>
            <a:r>
              <a:rPr lang="en-US" cap="small" dirty="0"/>
              <a:t>gg</a:t>
            </a:r>
            <a:r>
              <a:rPr lang="en-US" dirty="0"/>
              <a:t>-sensitive forms:</a:t>
            </a:r>
          </a:p>
          <a:p>
            <a:r>
              <a:rPr lang="en-US" dirty="0"/>
              <a:t>Adjectives, e.g., </a:t>
            </a:r>
            <a:r>
              <a:rPr lang="en-US" i="1" dirty="0" err="1"/>
              <a:t>rabioso</a:t>
            </a:r>
            <a:r>
              <a:rPr lang="en-US" dirty="0"/>
              <a:t> [</a:t>
            </a:r>
            <a:r>
              <a:rPr lang="en-US" cap="small" dirty="0"/>
              <a:t>m</a:t>
            </a:r>
            <a:r>
              <a:rPr lang="en-US" dirty="0"/>
              <a:t>] / </a:t>
            </a:r>
            <a:r>
              <a:rPr lang="en-US" i="1" dirty="0" err="1"/>
              <a:t>rabiosa</a:t>
            </a:r>
            <a:r>
              <a:rPr lang="en-US" dirty="0"/>
              <a:t> [</a:t>
            </a:r>
            <a:r>
              <a:rPr lang="en-US" cap="small" dirty="0"/>
              <a:t>f</a:t>
            </a:r>
            <a:r>
              <a:rPr lang="en-US" dirty="0"/>
              <a:t>] ‘talkative’ &lt; Spanish </a:t>
            </a:r>
            <a:r>
              <a:rPr lang="en-US" i="1" dirty="0" err="1"/>
              <a:t>rabioso</a:t>
            </a:r>
            <a:r>
              <a:rPr lang="en-US" dirty="0"/>
              <a:t> / </a:t>
            </a:r>
            <a:r>
              <a:rPr lang="en-US" i="1" dirty="0" err="1"/>
              <a:t>rabiosa</a:t>
            </a:r>
            <a:r>
              <a:rPr lang="en-US" dirty="0"/>
              <a:t> ‘raging, angry’)</a:t>
            </a:r>
          </a:p>
          <a:p>
            <a:r>
              <a:rPr lang="en-US" dirty="0"/>
              <a:t>Nouns, e.g., </a:t>
            </a:r>
            <a:r>
              <a:rPr lang="en-US" i="1" dirty="0" err="1"/>
              <a:t>kantineru</a:t>
            </a:r>
            <a:r>
              <a:rPr lang="en-US" dirty="0"/>
              <a:t> [</a:t>
            </a:r>
            <a:r>
              <a:rPr lang="en-US" cap="small" dirty="0"/>
              <a:t>m</a:t>
            </a:r>
            <a:r>
              <a:rPr lang="en-US" dirty="0"/>
              <a:t>] / </a:t>
            </a:r>
            <a:r>
              <a:rPr lang="en-US" i="1" dirty="0" err="1"/>
              <a:t>kantinera</a:t>
            </a:r>
            <a:r>
              <a:rPr lang="en-US" dirty="0"/>
              <a:t> [</a:t>
            </a:r>
            <a:r>
              <a:rPr lang="en-US" cap="small" dirty="0"/>
              <a:t>f</a:t>
            </a:r>
            <a:r>
              <a:rPr lang="en-US" dirty="0"/>
              <a:t>] ‘canteen keeper’ &lt; Spanish </a:t>
            </a:r>
            <a:r>
              <a:rPr lang="en-US" i="1" dirty="0" err="1"/>
              <a:t>cantinero</a:t>
            </a:r>
            <a:r>
              <a:rPr lang="en-US" dirty="0"/>
              <a:t> / </a:t>
            </a:r>
            <a:r>
              <a:rPr lang="en-US" i="1" dirty="0" err="1"/>
              <a:t>cantinero</a:t>
            </a:r>
            <a:r>
              <a:rPr lang="en-US" dirty="0"/>
              <a:t> ‘canteen keeper’</a:t>
            </a:r>
            <a:endParaRPr lang="de-DE" dirty="0"/>
          </a:p>
        </p:txBody>
      </p:sp>
    </p:spTree>
    <p:extLst>
      <p:ext uri="{BB962C8B-B14F-4D97-AF65-F5344CB8AC3E}">
        <p14:creationId xmlns:p14="http://schemas.microsoft.com/office/powerpoint/2010/main" val="3945768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A3793-9516-4A43-9141-2BC9B1B1CB18}"/>
              </a:ext>
            </a:extLst>
          </p:cNvPr>
          <p:cNvSpPr>
            <a:spLocks noGrp="1"/>
          </p:cNvSpPr>
          <p:nvPr>
            <p:ph type="title"/>
          </p:nvPr>
        </p:nvSpPr>
        <p:spPr/>
        <p:txBody>
          <a:bodyPr/>
          <a:lstStyle/>
          <a:p>
            <a:r>
              <a:rPr lang="de-DE" dirty="0"/>
              <a:t>In </a:t>
            </a:r>
            <a:r>
              <a:rPr lang="de-DE" dirty="0" err="1"/>
              <a:t>the</a:t>
            </a:r>
            <a:r>
              <a:rPr lang="de-DE" dirty="0"/>
              <a:t> </a:t>
            </a:r>
            <a:r>
              <a:rPr lang="de-DE" dirty="0" err="1"/>
              <a:t>centre</a:t>
            </a:r>
            <a:r>
              <a:rPr lang="de-DE" dirty="0"/>
              <a:t> </a:t>
            </a:r>
            <a:r>
              <a:rPr lang="de-DE" dirty="0" err="1"/>
              <a:t>of</a:t>
            </a:r>
            <a:r>
              <a:rPr lang="de-DE" dirty="0"/>
              <a:t> </a:t>
            </a:r>
            <a:r>
              <a:rPr lang="de-DE" dirty="0" err="1"/>
              <a:t>attention</a:t>
            </a:r>
            <a:endParaRPr lang="de-DE" dirty="0"/>
          </a:p>
        </p:txBody>
      </p:sp>
      <p:sp>
        <p:nvSpPr>
          <p:cNvPr id="3" name="Inhaltsplatzhalter 2">
            <a:extLst>
              <a:ext uri="{FF2B5EF4-FFF2-40B4-BE49-F238E27FC236}">
                <a16:creationId xmlns:a16="http://schemas.microsoft.com/office/drawing/2014/main" id="{CE53B336-0451-4B59-B06F-8A7F125F3716}"/>
              </a:ext>
            </a:extLst>
          </p:cNvPr>
          <p:cNvSpPr>
            <a:spLocks noGrp="1"/>
          </p:cNvSpPr>
          <p:nvPr>
            <p:ph idx="1"/>
          </p:nvPr>
        </p:nvSpPr>
        <p:spPr/>
        <p:txBody>
          <a:bodyPr>
            <a:normAutofit/>
          </a:bodyPr>
          <a:lstStyle/>
          <a:p>
            <a:pPr marL="0" indent="0">
              <a:buNone/>
            </a:pPr>
            <a:r>
              <a:rPr lang="de-DE" sz="6000" dirty="0"/>
              <a:t>The </a:t>
            </a:r>
            <a:r>
              <a:rPr lang="de-DE" sz="6000" dirty="0" err="1"/>
              <a:t>emergence</a:t>
            </a:r>
            <a:r>
              <a:rPr lang="de-DE" sz="6000" dirty="0"/>
              <a:t> </a:t>
            </a:r>
            <a:r>
              <a:rPr lang="de-DE" sz="6000" dirty="0" err="1"/>
              <a:t>of</a:t>
            </a:r>
            <a:r>
              <a:rPr lang="de-DE" sz="6000" dirty="0"/>
              <a:t> a </a:t>
            </a:r>
            <a:r>
              <a:rPr lang="de-DE" sz="6000" cap="small" dirty="0" err="1"/>
              <a:t>gg</a:t>
            </a:r>
            <a:r>
              <a:rPr lang="de-DE" sz="6000" dirty="0"/>
              <a:t> </a:t>
            </a:r>
            <a:r>
              <a:rPr lang="de-DE" sz="6000" dirty="0" err="1"/>
              <a:t>system</a:t>
            </a:r>
            <a:r>
              <a:rPr lang="de-DE" sz="6000" dirty="0"/>
              <a:t> in a </a:t>
            </a:r>
            <a:r>
              <a:rPr lang="de-DE" sz="6000" cap="small" dirty="0" err="1"/>
              <a:t>rl</a:t>
            </a:r>
            <a:r>
              <a:rPr lang="de-DE" sz="6000" dirty="0"/>
              <a:t> </a:t>
            </a:r>
            <a:r>
              <a:rPr lang="de-DE" sz="6000" dirty="0" err="1"/>
              <a:t>which</a:t>
            </a:r>
            <a:r>
              <a:rPr lang="de-DE" sz="6000" dirty="0"/>
              <a:t> </a:t>
            </a:r>
            <a:r>
              <a:rPr lang="de-DE" sz="6000" dirty="0" err="1"/>
              <a:t>originally</a:t>
            </a:r>
            <a:r>
              <a:rPr lang="de-DE" sz="6000" dirty="0"/>
              <a:t> </a:t>
            </a:r>
            <a:r>
              <a:rPr lang="de-DE" sz="6000" dirty="0" err="1"/>
              <a:t>lacked</a:t>
            </a:r>
            <a:r>
              <a:rPr lang="de-DE" sz="6000" dirty="0"/>
              <a:t> </a:t>
            </a:r>
            <a:r>
              <a:rPr lang="de-DE" sz="6000" cap="small" dirty="0" err="1"/>
              <a:t>gg</a:t>
            </a:r>
            <a:r>
              <a:rPr lang="de-DE" sz="6000" dirty="0"/>
              <a:t> </a:t>
            </a:r>
            <a:r>
              <a:rPr lang="de-DE" sz="6000" dirty="0" err="1"/>
              <a:t>as</a:t>
            </a:r>
            <a:r>
              <a:rPr lang="de-DE" sz="6000" dirty="0"/>
              <a:t> a </a:t>
            </a:r>
            <a:r>
              <a:rPr lang="de-DE" sz="6000" dirty="0" err="1"/>
              <a:t>category</a:t>
            </a:r>
            <a:r>
              <a:rPr lang="de-DE" sz="6000" dirty="0"/>
              <a:t> but </a:t>
            </a:r>
            <a:r>
              <a:rPr lang="de-DE" sz="6000" dirty="0" err="1"/>
              <a:t>acquired</a:t>
            </a:r>
            <a:r>
              <a:rPr lang="de-DE" sz="6000" dirty="0"/>
              <a:t> </a:t>
            </a:r>
            <a:r>
              <a:rPr lang="de-DE" sz="6000" dirty="0" err="1"/>
              <a:t>it</a:t>
            </a:r>
            <a:r>
              <a:rPr lang="de-DE" sz="6000" dirty="0"/>
              <a:t> via </a:t>
            </a:r>
            <a:r>
              <a:rPr lang="de-DE" sz="6000" dirty="0" err="1"/>
              <a:t>contact</a:t>
            </a:r>
            <a:r>
              <a:rPr lang="de-DE" sz="6000" dirty="0"/>
              <a:t> </a:t>
            </a:r>
            <a:r>
              <a:rPr lang="de-DE" sz="6000" dirty="0" err="1"/>
              <a:t>with</a:t>
            </a:r>
            <a:r>
              <a:rPr lang="de-DE" sz="6000" dirty="0"/>
              <a:t> a </a:t>
            </a:r>
            <a:r>
              <a:rPr lang="de-DE" sz="6000" cap="small" dirty="0"/>
              <a:t>dl</a:t>
            </a:r>
            <a:r>
              <a:rPr lang="de-DE" sz="6000" dirty="0"/>
              <a:t> </a:t>
            </a:r>
            <a:r>
              <a:rPr lang="de-DE" sz="6000" dirty="0" err="1"/>
              <a:t>that</a:t>
            </a:r>
            <a:r>
              <a:rPr lang="de-DE" sz="6000" dirty="0"/>
              <a:t> </a:t>
            </a:r>
            <a:r>
              <a:rPr lang="de-DE" sz="6000" dirty="0" err="1"/>
              <a:t>is</a:t>
            </a:r>
            <a:r>
              <a:rPr lang="de-DE" sz="6000" dirty="0"/>
              <a:t> a </a:t>
            </a:r>
            <a:r>
              <a:rPr lang="de-DE" sz="6000" dirty="0" err="1"/>
              <a:t>bona</a:t>
            </a:r>
            <a:r>
              <a:rPr lang="de-DE" sz="6000" dirty="0"/>
              <a:t> </a:t>
            </a:r>
            <a:r>
              <a:rPr lang="de-DE" sz="6000" dirty="0" err="1"/>
              <a:t>fide</a:t>
            </a:r>
            <a:r>
              <a:rPr lang="de-DE" sz="6000" dirty="0"/>
              <a:t> </a:t>
            </a:r>
            <a:r>
              <a:rPr lang="de-DE" sz="6000" cap="small" dirty="0" err="1"/>
              <a:t>gg</a:t>
            </a:r>
            <a:r>
              <a:rPr lang="de-DE" sz="6000" dirty="0"/>
              <a:t> </a:t>
            </a:r>
            <a:r>
              <a:rPr lang="de-DE" sz="6000" dirty="0" err="1"/>
              <a:t>language</a:t>
            </a:r>
            <a:r>
              <a:rPr lang="de-DE" sz="6000" dirty="0"/>
              <a:t>. </a:t>
            </a:r>
          </a:p>
        </p:txBody>
      </p:sp>
    </p:spTree>
    <p:extLst>
      <p:ext uri="{BB962C8B-B14F-4D97-AF65-F5344CB8AC3E}">
        <p14:creationId xmlns:p14="http://schemas.microsoft.com/office/powerpoint/2010/main" val="508767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FFD061-7E70-4F02-BBBE-117CD69653A6}"/>
              </a:ext>
            </a:extLst>
          </p:cNvPr>
          <p:cNvSpPr>
            <a:spLocks noGrp="1"/>
          </p:cNvSpPr>
          <p:nvPr>
            <p:ph type="title"/>
          </p:nvPr>
        </p:nvSpPr>
        <p:spPr/>
        <p:txBody>
          <a:bodyPr/>
          <a:lstStyle/>
          <a:p>
            <a:r>
              <a:rPr lang="de-DE" dirty="0" err="1"/>
              <a:t>Only</a:t>
            </a:r>
            <a:r>
              <a:rPr lang="de-DE" dirty="0"/>
              <a:t> </a:t>
            </a:r>
            <a:r>
              <a:rPr lang="de-DE" dirty="0" err="1"/>
              <a:t>animates</a:t>
            </a:r>
            <a:r>
              <a:rPr lang="de-DE" dirty="0"/>
              <a:t>/human </a:t>
            </a:r>
            <a:r>
              <a:rPr lang="de-DE" dirty="0" err="1"/>
              <a:t>nouns</a:t>
            </a:r>
            <a:endParaRPr lang="de-DE" dirty="0"/>
          </a:p>
        </p:txBody>
      </p:sp>
      <p:sp>
        <p:nvSpPr>
          <p:cNvPr id="3" name="Inhaltsplatzhalter 2">
            <a:extLst>
              <a:ext uri="{FF2B5EF4-FFF2-40B4-BE49-F238E27FC236}">
                <a16:creationId xmlns:a16="http://schemas.microsoft.com/office/drawing/2014/main" id="{003BD214-3698-4705-B1AD-4E3449C6C62D}"/>
              </a:ext>
            </a:extLst>
          </p:cNvPr>
          <p:cNvSpPr>
            <a:spLocks noGrp="1"/>
          </p:cNvSpPr>
          <p:nvPr>
            <p:ph idx="1"/>
          </p:nvPr>
        </p:nvSpPr>
        <p:spPr/>
        <p:txBody>
          <a:bodyPr/>
          <a:lstStyle/>
          <a:p>
            <a:pPr marL="0" indent="0" defTabSz="895350">
              <a:buNone/>
              <a:tabLst>
                <a:tab pos="628650" algn="l"/>
                <a:tab pos="1878013" algn="l"/>
                <a:tab pos="2959100" algn="l"/>
                <a:tab pos="4030663" algn="l"/>
                <a:tab pos="5200650" algn="l"/>
              </a:tabLst>
            </a:pPr>
            <a:endParaRPr lang="it-IT" i="1" dirty="0"/>
          </a:p>
          <a:p>
            <a:pPr marL="0" indent="0" defTabSz="895350">
              <a:buNone/>
              <a:tabLst>
                <a:tab pos="628650" algn="l"/>
                <a:tab pos="1878013" algn="l"/>
                <a:tab pos="2959100" algn="l"/>
                <a:tab pos="4030663" algn="l"/>
                <a:tab pos="5200650" algn="l"/>
              </a:tabLst>
            </a:pPr>
            <a:r>
              <a:rPr lang="it-IT" i="1" dirty="0" err="1"/>
              <a:t>Gi</a:t>
            </a:r>
            <a:r>
              <a:rPr lang="it-IT" i="1" dirty="0"/>
              <a:t>	un	</a:t>
            </a:r>
            <a:r>
              <a:rPr lang="it-IT" i="1" dirty="0" err="1"/>
              <a:t>familia</a:t>
            </a:r>
            <a:r>
              <a:rPr lang="it-IT" i="1" dirty="0"/>
              <a:t>	</a:t>
            </a:r>
            <a:r>
              <a:rPr lang="it-IT" i="1" dirty="0" err="1"/>
              <a:t>guaha</a:t>
            </a:r>
            <a:r>
              <a:rPr lang="it-IT" i="1" dirty="0"/>
              <a:t>	un	</a:t>
            </a:r>
            <a:r>
              <a:rPr lang="it-IT" i="1" dirty="0" err="1"/>
              <a:t>bunita~t-</a:t>
            </a:r>
            <a:r>
              <a:rPr lang="it-IT" b="1" i="1" dirty="0" err="1"/>
              <a:t>a</a:t>
            </a:r>
            <a:r>
              <a:rPr lang="it-IT" i="1" dirty="0"/>
              <a:t>	</a:t>
            </a:r>
            <a:r>
              <a:rPr lang="it-IT" i="1" dirty="0" err="1"/>
              <a:t>na</a:t>
            </a:r>
            <a:r>
              <a:rPr lang="it-IT" i="1" dirty="0"/>
              <a:t>	</a:t>
            </a:r>
            <a:r>
              <a:rPr lang="it-IT" i="1" dirty="0" err="1"/>
              <a:t>sotterit</a:t>
            </a:r>
            <a:r>
              <a:rPr lang="it-IT" i="1" dirty="0"/>
              <a:t>-</a:t>
            </a:r>
            <a:r>
              <a:rPr lang="it-IT" b="1" i="1" dirty="0"/>
              <a:t>a</a:t>
            </a:r>
            <a:endParaRPr lang="de-DE" dirty="0"/>
          </a:p>
          <a:p>
            <a:pPr marL="0" indent="0" defTabSz="895350">
              <a:buNone/>
              <a:tabLst>
                <a:tab pos="628650" algn="l"/>
                <a:tab pos="1878013" algn="l"/>
                <a:tab pos="2959100" algn="l"/>
                <a:tab pos="4030663" algn="l"/>
                <a:tab pos="5200650" algn="l"/>
              </a:tabLst>
            </a:pPr>
            <a:r>
              <a:rPr lang="en-US" sz="2400" dirty="0"/>
              <a:t>in	</a:t>
            </a:r>
            <a:r>
              <a:rPr lang="en-US" sz="2400" cap="small" dirty="0" err="1"/>
              <a:t>indef.art</a:t>
            </a:r>
            <a:r>
              <a:rPr lang="en-US" sz="2400" dirty="0"/>
              <a:t>	family	</a:t>
            </a:r>
            <a:r>
              <a:rPr lang="en-US" sz="2400" cap="small" dirty="0" err="1"/>
              <a:t>exi</a:t>
            </a:r>
            <a:r>
              <a:rPr lang="en-US" sz="2400" cap="small" dirty="0"/>
              <a:t>	</a:t>
            </a:r>
            <a:r>
              <a:rPr lang="en-US" sz="2400" cap="small" dirty="0" err="1"/>
              <a:t>indef.art</a:t>
            </a:r>
            <a:r>
              <a:rPr lang="en-US" sz="2400" cap="small" dirty="0"/>
              <a:t>	</a:t>
            </a:r>
            <a:r>
              <a:rPr lang="en-US" sz="2400" cap="small" dirty="0" err="1"/>
              <a:t>red</a:t>
            </a:r>
            <a:r>
              <a:rPr lang="en-US" sz="2400" dirty="0" err="1"/>
              <a:t>~nice-</a:t>
            </a:r>
            <a:r>
              <a:rPr lang="en-US" sz="2400" b="1" cap="small" dirty="0" err="1"/>
              <a:t>f</a:t>
            </a:r>
            <a:r>
              <a:rPr lang="en-US" sz="2400" cap="small" dirty="0"/>
              <a:t>	link</a:t>
            </a:r>
            <a:r>
              <a:rPr lang="en-US" sz="2400" dirty="0"/>
              <a:t>	adolescent-</a:t>
            </a:r>
            <a:r>
              <a:rPr lang="en-US" sz="2400" b="1" cap="small" dirty="0"/>
              <a:t>f</a:t>
            </a:r>
            <a:endParaRPr lang="de-DE" sz="2400" dirty="0"/>
          </a:p>
          <a:p>
            <a:pPr marL="0" indent="0">
              <a:buNone/>
              <a:tabLst>
                <a:tab pos="2152650" algn="l"/>
                <a:tab pos="3411538" algn="l"/>
              </a:tabLst>
            </a:pPr>
            <a:r>
              <a:rPr lang="it-IT" i="1" dirty="0" err="1"/>
              <a:t>na’an-ña</a:t>
            </a:r>
            <a:r>
              <a:rPr lang="it-IT" i="1" dirty="0"/>
              <a:t>	si	Elena</a:t>
            </a:r>
            <a:endParaRPr lang="de-DE" dirty="0"/>
          </a:p>
          <a:p>
            <a:pPr marL="0" indent="0">
              <a:buNone/>
              <a:tabLst>
                <a:tab pos="2152650" algn="l"/>
                <a:tab pos="3411538" algn="l"/>
              </a:tabLst>
            </a:pPr>
            <a:r>
              <a:rPr lang="it-IT" sz="2400" dirty="0"/>
              <a:t>name-</a:t>
            </a:r>
            <a:r>
              <a:rPr lang="it-IT" sz="2400" cap="small" dirty="0"/>
              <a:t>por.3sg	</a:t>
            </a:r>
            <a:r>
              <a:rPr lang="it-IT" sz="2400" cap="small" dirty="0" err="1"/>
              <a:t>art.prop</a:t>
            </a:r>
            <a:r>
              <a:rPr lang="it-IT" sz="2400" dirty="0"/>
              <a:t>	Elena</a:t>
            </a:r>
            <a:endParaRPr lang="de-DE" sz="2400" dirty="0"/>
          </a:p>
          <a:p>
            <a:pPr marL="0" indent="0">
              <a:buNone/>
            </a:pPr>
            <a:r>
              <a:rPr lang="en-US" dirty="0"/>
              <a:t>‘In a family, there was a very pretty adolescent girl called Elena.’</a:t>
            </a:r>
            <a:endParaRPr lang="de-DE" dirty="0"/>
          </a:p>
          <a:p>
            <a:pPr marL="0" indent="0">
              <a:buNone/>
            </a:pPr>
            <a:endParaRPr lang="de-DE" dirty="0"/>
          </a:p>
        </p:txBody>
      </p:sp>
    </p:spTree>
    <p:extLst>
      <p:ext uri="{BB962C8B-B14F-4D97-AF65-F5344CB8AC3E}">
        <p14:creationId xmlns:p14="http://schemas.microsoft.com/office/powerpoint/2010/main" val="156977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AD5E97-102B-473C-BEF9-CF2F853F4992}"/>
              </a:ext>
            </a:extLst>
          </p:cNvPr>
          <p:cNvSpPr>
            <a:spLocks noGrp="1"/>
          </p:cNvSpPr>
          <p:nvPr>
            <p:ph type="title"/>
          </p:nvPr>
        </p:nvSpPr>
        <p:spPr/>
        <p:txBody>
          <a:bodyPr/>
          <a:lstStyle/>
          <a:p>
            <a:r>
              <a:rPr lang="de-DE" dirty="0" err="1"/>
              <a:t>Tetun</a:t>
            </a:r>
            <a:r>
              <a:rPr lang="de-DE" dirty="0"/>
              <a:t> </a:t>
            </a:r>
            <a:r>
              <a:rPr lang="de-DE" dirty="0" err="1"/>
              <a:t>Dili</a:t>
            </a:r>
            <a:r>
              <a:rPr lang="de-DE" dirty="0"/>
              <a:t> (Hajek </a:t>
            </a:r>
            <a:r>
              <a:rPr lang="en-US" dirty="0"/>
              <a:t>2006: 171)</a:t>
            </a:r>
            <a:endParaRPr lang="de-DE" dirty="0"/>
          </a:p>
        </p:txBody>
      </p:sp>
      <p:sp>
        <p:nvSpPr>
          <p:cNvPr id="3" name="Inhaltsplatzhalter 2">
            <a:extLst>
              <a:ext uri="{FF2B5EF4-FFF2-40B4-BE49-F238E27FC236}">
                <a16:creationId xmlns:a16="http://schemas.microsoft.com/office/drawing/2014/main" id="{FD58EA94-071E-4D5D-9333-97B0FC678844}"/>
              </a:ext>
            </a:extLst>
          </p:cNvPr>
          <p:cNvSpPr>
            <a:spLocks noGrp="1"/>
          </p:cNvSpPr>
          <p:nvPr>
            <p:ph idx="1"/>
          </p:nvPr>
        </p:nvSpPr>
        <p:spPr/>
        <p:txBody>
          <a:bodyPr>
            <a:normAutofit/>
          </a:bodyPr>
          <a:lstStyle/>
          <a:p>
            <a:pPr marL="0" indent="0">
              <a:buNone/>
            </a:pPr>
            <a:r>
              <a:rPr lang="en-US" sz="4800" dirty="0"/>
              <a:t>A small set of Portuguese nouns and adjectives are obligatorily marked for gender by all speakers.</a:t>
            </a:r>
            <a:endParaRPr lang="de-DE" sz="4800" dirty="0"/>
          </a:p>
        </p:txBody>
      </p:sp>
    </p:spTree>
    <p:extLst>
      <p:ext uri="{BB962C8B-B14F-4D97-AF65-F5344CB8AC3E}">
        <p14:creationId xmlns:p14="http://schemas.microsoft.com/office/powerpoint/2010/main" val="3406830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0311D8-B5F0-4868-8BC9-ADD51FA23DC7}"/>
              </a:ext>
            </a:extLst>
          </p:cNvPr>
          <p:cNvSpPr>
            <a:spLocks noGrp="1"/>
          </p:cNvSpPr>
          <p:nvPr>
            <p:ph type="title"/>
          </p:nvPr>
        </p:nvSpPr>
        <p:spPr/>
        <p:txBody>
          <a:bodyPr/>
          <a:lstStyle/>
          <a:p>
            <a:r>
              <a:rPr lang="de-DE" dirty="0"/>
              <a:t>A </a:t>
            </a:r>
            <a:r>
              <a:rPr lang="de-DE" dirty="0" err="1"/>
              <a:t>question</a:t>
            </a:r>
            <a:r>
              <a:rPr lang="de-DE" dirty="0"/>
              <a:t> </a:t>
            </a:r>
            <a:r>
              <a:rPr lang="de-DE" dirty="0" err="1"/>
              <a:t>of</a:t>
            </a:r>
            <a:r>
              <a:rPr lang="de-DE" dirty="0"/>
              <a:t> </a:t>
            </a:r>
            <a:r>
              <a:rPr lang="de-DE" dirty="0" err="1"/>
              <a:t>position</a:t>
            </a:r>
            <a:endParaRPr lang="de-DE" dirty="0"/>
          </a:p>
        </p:txBody>
      </p:sp>
      <p:sp>
        <p:nvSpPr>
          <p:cNvPr id="3" name="Inhaltsplatzhalter 2">
            <a:extLst>
              <a:ext uri="{FF2B5EF4-FFF2-40B4-BE49-F238E27FC236}">
                <a16:creationId xmlns:a16="http://schemas.microsoft.com/office/drawing/2014/main" id="{04F78AD0-770C-4D1E-861F-2E27F58EC3DB}"/>
              </a:ext>
            </a:extLst>
          </p:cNvPr>
          <p:cNvSpPr>
            <a:spLocks noGrp="1"/>
          </p:cNvSpPr>
          <p:nvPr>
            <p:ph idx="1"/>
          </p:nvPr>
        </p:nvSpPr>
        <p:spPr/>
        <p:txBody>
          <a:bodyPr>
            <a:normAutofit/>
          </a:bodyPr>
          <a:lstStyle/>
          <a:p>
            <a:pPr marL="0" indent="0">
              <a:buNone/>
            </a:pPr>
            <a:r>
              <a:rPr lang="en-US" sz="4800" dirty="0"/>
              <a:t>Hajek (2006: 171) claims that </a:t>
            </a:r>
            <a:r>
              <a:rPr lang="en-US" sz="4800" cap="small" dirty="0"/>
              <a:t>gg</a:t>
            </a:r>
            <a:r>
              <a:rPr lang="en-US" sz="4800" dirty="0"/>
              <a:t>-agreement is compulsory with </a:t>
            </a:r>
            <a:r>
              <a:rPr lang="en-US" sz="4800" dirty="0" err="1"/>
              <a:t>preposed</a:t>
            </a:r>
            <a:r>
              <a:rPr lang="en-US" sz="4800" dirty="0"/>
              <a:t> Portuguese adjectives whereas it is largely avoided if the adjective follows the head noun.</a:t>
            </a:r>
            <a:endParaRPr lang="de-DE" sz="4800" dirty="0"/>
          </a:p>
        </p:txBody>
      </p:sp>
    </p:spTree>
    <p:extLst>
      <p:ext uri="{BB962C8B-B14F-4D97-AF65-F5344CB8AC3E}">
        <p14:creationId xmlns:p14="http://schemas.microsoft.com/office/powerpoint/2010/main" val="9596038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4725E2-C401-43F4-9E9F-9A6D1814A51C}"/>
              </a:ext>
            </a:extLst>
          </p:cNvPr>
          <p:cNvSpPr>
            <a:spLocks noGrp="1"/>
          </p:cNvSpPr>
          <p:nvPr>
            <p:ph type="title"/>
          </p:nvPr>
        </p:nvSpPr>
        <p:spPr/>
        <p:txBody>
          <a:bodyPr/>
          <a:lstStyle/>
          <a:p>
            <a:r>
              <a:rPr lang="de-DE" dirty="0" err="1"/>
              <a:t>Toning</a:t>
            </a:r>
            <a:r>
              <a:rPr lang="de-DE" dirty="0"/>
              <a:t> </a:t>
            </a:r>
            <a:r>
              <a:rPr lang="de-DE" dirty="0" err="1"/>
              <a:t>things</a:t>
            </a:r>
            <a:r>
              <a:rPr lang="de-DE" dirty="0"/>
              <a:t> down</a:t>
            </a:r>
          </a:p>
        </p:txBody>
      </p:sp>
      <p:sp>
        <p:nvSpPr>
          <p:cNvPr id="3" name="Inhaltsplatzhalter 2">
            <a:extLst>
              <a:ext uri="{FF2B5EF4-FFF2-40B4-BE49-F238E27FC236}">
                <a16:creationId xmlns:a16="http://schemas.microsoft.com/office/drawing/2014/main" id="{E8A94236-9671-4D66-A37F-B24759DE551D}"/>
              </a:ext>
            </a:extLst>
          </p:cNvPr>
          <p:cNvSpPr>
            <a:spLocks noGrp="1"/>
          </p:cNvSpPr>
          <p:nvPr>
            <p:ph idx="1"/>
          </p:nvPr>
        </p:nvSpPr>
        <p:spPr/>
        <p:txBody>
          <a:bodyPr/>
          <a:lstStyle/>
          <a:p>
            <a:r>
              <a:rPr lang="en-US" dirty="0"/>
              <a:t>Hajek/Williams-van </a:t>
            </a:r>
            <a:r>
              <a:rPr lang="en-US" dirty="0" err="1"/>
              <a:t>Klinken</a:t>
            </a:r>
            <a:r>
              <a:rPr lang="en-US" dirty="0"/>
              <a:t> (2019) take up this and related issues in an in-depth study dedicated to contact-induced </a:t>
            </a:r>
            <a:r>
              <a:rPr lang="en-US" cap="small" dirty="0"/>
              <a:t>gg</a:t>
            </a:r>
            <a:r>
              <a:rPr lang="en-US" dirty="0"/>
              <a:t> in </a:t>
            </a:r>
            <a:r>
              <a:rPr lang="en-US" dirty="0" err="1"/>
              <a:t>Tetun</a:t>
            </a:r>
            <a:r>
              <a:rPr lang="en-US" dirty="0"/>
              <a:t> Dili. The exceptional status of </a:t>
            </a:r>
            <a:r>
              <a:rPr lang="en-US" i="1" dirty="0"/>
              <a:t>bonito</a:t>
            </a:r>
            <a:r>
              <a:rPr lang="en-US" dirty="0"/>
              <a:t> / </a:t>
            </a:r>
            <a:r>
              <a:rPr lang="en-US" i="1" dirty="0" err="1"/>
              <a:t>bonita</a:t>
            </a:r>
            <a:r>
              <a:rPr lang="en-US" dirty="0"/>
              <a:t> is stressed repeatedly (Hajek/Williams-van </a:t>
            </a:r>
            <a:r>
              <a:rPr lang="en-US" dirty="0" err="1"/>
              <a:t>Klinken</a:t>
            </a:r>
            <a:r>
              <a:rPr lang="en-US" dirty="0"/>
              <a:t> 2019: 70–71). </a:t>
            </a:r>
          </a:p>
          <a:p>
            <a:r>
              <a:rPr lang="en-US" dirty="0"/>
              <a:t>No other adjective is reported to experience </a:t>
            </a:r>
            <a:r>
              <a:rPr lang="en-US" cap="small" dirty="0"/>
              <a:t>gg</a:t>
            </a:r>
            <a:r>
              <a:rPr lang="en-US" dirty="0"/>
              <a:t>-agreement obligatorily.</a:t>
            </a:r>
          </a:p>
          <a:p>
            <a:r>
              <a:rPr lang="en-US" dirty="0"/>
              <a:t>The authors claim that “the </a:t>
            </a:r>
            <a:r>
              <a:rPr lang="en-US" dirty="0" err="1"/>
              <a:t>basilect</a:t>
            </a:r>
            <a:r>
              <a:rPr lang="en-US" dirty="0"/>
              <a:t> has no gender agreement, and the </a:t>
            </a:r>
            <a:r>
              <a:rPr lang="en-US" dirty="0" err="1"/>
              <a:t>acrolect</a:t>
            </a:r>
            <a:r>
              <a:rPr lang="en-US" dirty="0"/>
              <a:t> has a tendency to use it” (Hajek/William-van </a:t>
            </a:r>
            <a:r>
              <a:rPr lang="en-US" dirty="0" err="1"/>
              <a:t>Klinken</a:t>
            </a:r>
            <a:r>
              <a:rPr lang="en-US" dirty="0"/>
              <a:t> 2019: 77) so that a social differentiation of registers has to be taken in account.</a:t>
            </a:r>
            <a:endParaRPr lang="de-DE" dirty="0"/>
          </a:p>
        </p:txBody>
      </p:sp>
    </p:spTree>
    <p:extLst>
      <p:ext uri="{BB962C8B-B14F-4D97-AF65-F5344CB8AC3E}">
        <p14:creationId xmlns:p14="http://schemas.microsoft.com/office/powerpoint/2010/main" val="1103709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EABC19-EB35-4B3E-9EDE-273717EDDEF3}"/>
              </a:ext>
            </a:extLst>
          </p:cNvPr>
          <p:cNvSpPr>
            <a:spLocks noGrp="1"/>
          </p:cNvSpPr>
          <p:nvPr>
            <p:ph type="title"/>
          </p:nvPr>
        </p:nvSpPr>
        <p:spPr/>
        <p:txBody>
          <a:bodyPr/>
          <a:lstStyle/>
          <a:p>
            <a:r>
              <a:rPr lang="de-DE" dirty="0"/>
              <a:t>Hajek/Williams-van Klinken (2019: 76)</a:t>
            </a:r>
          </a:p>
        </p:txBody>
      </p:sp>
      <p:sp>
        <p:nvSpPr>
          <p:cNvPr id="3" name="Inhaltsplatzhalter 2">
            <a:extLst>
              <a:ext uri="{FF2B5EF4-FFF2-40B4-BE49-F238E27FC236}">
                <a16:creationId xmlns:a16="http://schemas.microsoft.com/office/drawing/2014/main" id="{84F298A5-F648-4D07-8C68-086261EBDA2C}"/>
              </a:ext>
            </a:extLst>
          </p:cNvPr>
          <p:cNvSpPr>
            <a:spLocks noGrp="1"/>
          </p:cNvSpPr>
          <p:nvPr>
            <p:ph idx="1"/>
          </p:nvPr>
        </p:nvSpPr>
        <p:spPr/>
        <p:txBody>
          <a:bodyPr/>
          <a:lstStyle/>
          <a:p>
            <a:pPr marL="0" indent="0">
              <a:buNone/>
            </a:pPr>
            <a:endParaRPr lang="de-DE" b="1" i="1" dirty="0"/>
          </a:p>
          <a:p>
            <a:pPr marL="0" indent="0">
              <a:buNone/>
              <a:tabLst>
                <a:tab pos="2241550" algn="l"/>
                <a:tab pos="3136900" algn="l"/>
                <a:tab pos="5024438" algn="l"/>
                <a:tab pos="6007100" algn="l"/>
              </a:tabLst>
            </a:pPr>
            <a:r>
              <a:rPr lang="de-DE" b="1" i="1" dirty="0" err="1"/>
              <a:t>Komisaun</a:t>
            </a:r>
            <a:r>
              <a:rPr lang="de-DE" i="1" dirty="0"/>
              <a:t>	nee	</a:t>
            </a:r>
            <a:r>
              <a:rPr lang="de-DE" i="1" dirty="0" err="1"/>
              <a:t>xefia</a:t>
            </a:r>
            <a:r>
              <a:rPr lang="de-DE" i="1" dirty="0"/>
              <a:t>-d-</a:t>
            </a:r>
            <a:r>
              <a:rPr lang="de-DE" b="1" i="1" dirty="0"/>
              <a:t>a</a:t>
            </a:r>
            <a:r>
              <a:rPr lang="de-DE" i="1" dirty="0"/>
              <a:t>	</a:t>
            </a:r>
            <a:r>
              <a:rPr lang="de-DE" i="1" dirty="0" err="1"/>
              <a:t>husi</a:t>
            </a:r>
            <a:r>
              <a:rPr lang="de-DE" i="1" dirty="0"/>
              <a:t>	</a:t>
            </a:r>
            <a:r>
              <a:rPr lang="de-DE" i="1" dirty="0" err="1"/>
              <a:t>Jenerál</a:t>
            </a:r>
            <a:r>
              <a:rPr lang="de-DE" i="1" dirty="0"/>
              <a:t> Tan.</a:t>
            </a:r>
            <a:endParaRPr lang="de-DE" dirty="0"/>
          </a:p>
          <a:p>
            <a:pPr marL="0" indent="0">
              <a:buNone/>
              <a:tabLst>
                <a:tab pos="2241550" algn="l"/>
                <a:tab pos="3136900" algn="l"/>
                <a:tab pos="5024438" algn="l"/>
                <a:tab pos="6007100" algn="l"/>
              </a:tabLst>
            </a:pPr>
            <a:r>
              <a:rPr lang="en-US" b="1" dirty="0" err="1"/>
              <a:t>commission.</a:t>
            </a:r>
            <a:r>
              <a:rPr lang="en-US" b="1" cap="small" dirty="0" err="1"/>
              <a:t>f</a:t>
            </a:r>
            <a:r>
              <a:rPr lang="en-US" dirty="0"/>
              <a:t>	this	lead-</a:t>
            </a:r>
            <a:r>
              <a:rPr lang="en-US" cap="small" dirty="0"/>
              <a:t>pass-</a:t>
            </a:r>
            <a:r>
              <a:rPr lang="en-US" b="1" cap="small" dirty="0"/>
              <a:t>f</a:t>
            </a:r>
            <a:r>
              <a:rPr lang="en-US" dirty="0"/>
              <a:t>	from	general Tan</a:t>
            </a:r>
            <a:endParaRPr lang="de-DE" dirty="0"/>
          </a:p>
          <a:p>
            <a:pPr marL="0" indent="0">
              <a:buNone/>
            </a:pPr>
            <a:r>
              <a:rPr lang="en-US" dirty="0"/>
              <a:t>‘This commission was headed by General Tan.’</a:t>
            </a:r>
            <a:endParaRPr lang="de-DE" dirty="0"/>
          </a:p>
          <a:p>
            <a:pPr marL="0" indent="0">
              <a:buNone/>
            </a:pPr>
            <a:endParaRPr lang="de-DE" dirty="0"/>
          </a:p>
        </p:txBody>
      </p:sp>
    </p:spTree>
    <p:extLst>
      <p:ext uri="{BB962C8B-B14F-4D97-AF65-F5344CB8AC3E}">
        <p14:creationId xmlns:p14="http://schemas.microsoft.com/office/powerpoint/2010/main" val="17051580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ECF31C-FC2A-4DED-B496-811F83EB3876}"/>
              </a:ext>
            </a:extLst>
          </p:cNvPr>
          <p:cNvSpPr>
            <a:spLocks noGrp="1"/>
          </p:cNvSpPr>
          <p:nvPr>
            <p:ph type="title"/>
          </p:nvPr>
        </p:nvSpPr>
        <p:spPr/>
        <p:txBody>
          <a:bodyPr/>
          <a:lstStyle/>
          <a:p>
            <a:r>
              <a:rPr lang="de-DE" dirty="0" err="1"/>
              <a:t>What</a:t>
            </a:r>
            <a:r>
              <a:rPr lang="de-DE" dirty="0"/>
              <a:t> </a:t>
            </a:r>
            <a:r>
              <a:rPr lang="en-US" dirty="0"/>
              <a:t>Hajek/Williams-van </a:t>
            </a:r>
            <a:r>
              <a:rPr lang="en-US" dirty="0" err="1"/>
              <a:t>Klinken</a:t>
            </a:r>
            <a:r>
              <a:rPr lang="en-US" dirty="0"/>
              <a:t> (2019: 85–86) conclude</a:t>
            </a:r>
            <a:endParaRPr lang="de-DE" dirty="0"/>
          </a:p>
        </p:txBody>
      </p:sp>
      <p:sp>
        <p:nvSpPr>
          <p:cNvPr id="3" name="Inhaltsplatzhalter 2">
            <a:extLst>
              <a:ext uri="{FF2B5EF4-FFF2-40B4-BE49-F238E27FC236}">
                <a16:creationId xmlns:a16="http://schemas.microsoft.com/office/drawing/2014/main" id="{27F26072-76BB-4B54-8498-78591A870CE8}"/>
              </a:ext>
            </a:extLst>
          </p:cNvPr>
          <p:cNvSpPr>
            <a:spLocks noGrp="1"/>
          </p:cNvSpPr>
          <p:nvPr>
            <p:ph idx="1"/>
          </p:nvPr>
        </p:nvSpPr>
        <p:spPr/>
        <p:txBody>
          <a:bodyPr>
            <a:normAutofit fontScale="92500" lnSpcReduction="20000"/>
          </a:bodyPr>
          <a:lstStyle/>
          <a:p>
            <a:pPr lvl="0"/>
            <a:r>
              <a:rPr lang="en-US" dirty="0"/>
              <a:t>“Contact-induced gender phenomena are very sensitive to </a:t>
            </a:r>
            <a:r>
              <a:rPr lang="en-US" dirty="0" err="1"/>
              <a:t>lectal</a:t>
            </a:r>
            <a:r>
              <a:rPr lang="en-US" dirty="0"/>
              <a:t> type.” = H7</a:t>
            </a:r>
            <a:endParaRPr lang="de-DE" dirty="0"/>
          </a:p>
          <a:p>
            <a:pPr lvl="0"/>
            <a:r>
              <a:rPr lang="en-US" dirty="0"/>
              <a:t>“Contact-induced gender phenomena occur almost exclusively in loans from the gendered language.”</a:t>
            </a:r>
            <a:endParaRPr lang="de-DE" dirty="0"/>
          </a:p>
          <a:p>
            <a:pPr lvl="0"/>
            <a:r>
              <a:rPr lang="en-US" dirty="0"/>
              <a:t>“Gender agreement is expected in borrowed fixed phrases.”</a:t>
            </a:r>
            <a:endParaRPr lang="de-DE" dirty="0"/>
          </a:p>
          <a:p>
            <a:pPr lvl="0"/>
            <a:r>
              <a:rPr lang="en-US" dirty="0"/>
              <a:t>“Gendered pairs of human-related lexemes follow the following scale: kin &gt; common professions &gt; other professions.” = H5</a:t>
            </a:r>
            <a:endParaRPr lang="de-DE" dirty="0"/>
          </a:p>
          <a:p>
            <a:pPr lvl="0"/>
            <a:r>
              <a:rPr lang="en-US" dirty="0"/>
              <a:t>“Adjectives which semantically distinguish essential male and female human traits such as attractiveness are more likely to show general gender-marking than other human-related adjectives.” = H8</a:t>
            </a:r>
            <a:endParaRPr lang="de-DE" dirty="0"/>
          </a:p>
          <a:p>
            <a:pPr lvl="0"/>
            <a:r>
              <a:rPr lang="en-US" dirty="0"/>
              <a:t>“Agreement follows a predictable scale in terms of word order and syntactic structure.” = H1</a:t>
            </a:r>
            <a:endParaRPr lang="de-DE" dirty="0"/>
          </a:p>
          <a:p>
            <a:pPr marL="0" indent="0">
              <a:buNone/>
            </a:pPr>
            <a:endParaRPr lang="de-DE" dirty="0"/>
          </a:p>
        </p:txBody>
      </p:sp>
    </p:spTree>
    <p:extLst>
      <p:ext uri="{BB962C8B-B14F-4D97-AF65-F5344CB8AC3E}">
        <p14:creationId xmlns:p14="http://schemas.microsoft.com/office/powerpoint/2010/main" val="38395704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E6277D-6C1F-4110-A5F3-456991C37BD3}"/>
              </a:ext>
            </a:extLst>
          </p:cNvPr>
          <p:cNvSpPr>
            <a:spLocks noGrp="1"/>
          </p:cNvSpPr>
          <p:nvPr>
            <p:ph type="title"/>
          </p:nvPr>
        </p:nvSpPr>
        <p:spPr/>
        <p:txBody>
          <a:bodyPr/>
          <a:lstStyle/>
          <a:p>
            <a:r>
              <a:rPr lang="de-DE" dirty="0" err="1"/>
              <a:t>Basque</a:t>
            </a:r>
            <a:r>
              <a:rPr lang="de-DE" dirty="0"/>
              <a:t> (</a:t>
            </a:r>
            <a:r>
              <a:rPr lang="en-US" dirty="0" err="1"/>
              <a:t>Hualde</a:t>
            </a:r>
            <a:r>
              <a:rPr lang="en-US" dirty="0"/>
              <a:t>/Ortiz de Urbina 2003: 137) </a:t>
            </a:r>
            <a:endParaRPr lang="de-DE" dirty="0"/>
          </a:p>
        </p:txBody>
      </p:sp>
      <p:sp>
        <p:nvSpPr>
          <p:cNvPr id="3" name="Inhaltsplatzhalter 2">
            <a:extLst>
              <a:ext uri="{FF2B5EF4-FFF2-40B4-BE49-F238E27FC236}">
                <a16:creationId xmlns:a16="http://schemas.microsoft.com/office/drawing/2014/main" id="{D20B7ACF-7772-4122-BFFA-E067FEB522A2}"/>
              </a:ext>
            </a:extLst>
          </p:cNvPr>
          <p:cNvSpPr>
            <a:spLocks noGrp="1"/>
          </p:cNvSpPr>
          <p:nvPr>
            <p:ph idx="1"/>
          </p:nvPr>
        </p:nvSpPr>
        <p:spPr/>
        <p:txBody>
          <a:bodyPr>
            <a:normAutofit/>
          </a:bodyPr>
          <a:lstStyle/>
          <a:p>
            <a:pPr marL="0" indent="0">
              <a:buNone/>
            </a:pPr>
            <a:endParaRPr lang="en-US" sz="5400" dirty="0"/>
          </a:p>
          <a:p>
            <a:pPr marL="0" indent="0">
              <a:buNone/>
            </a:pPr>
            <a:r>
              <a:rPr lang="en-US" sz="5400" dirty="0"/>
              <a:t>A number of adjectives, mostly borrowed from Spanish, [which] exceptionally exhibit sex-marking.</a:t>
            </a:r>
            <a:endParaRPr lang="de-DE" sz="5400" dirty="0"/>
          </a:p>
        </p:txBody>
      </p:sp>
    </p:spTree>
    <p:extLst>
      <p:ext uri="{BB962C8B-B14F-4D97-AF65-F5344CB8AC3E}">
        <p14:creationId xmlns:p14="http://schemas.microsoft.com/office/powerpoint/2010/main" val="7360572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D065F441-A726-4F1E-BC5C-AAA042DC33A5}"/>
              </a:ext>
            </a:extLst>
          </p:cNvPr>
          <p:cNvSpPr>
            <a:spLocks noGrp="1"/>
          </p:cNvSpPr>
          <p:nvPr>
            <p:ph type="title"/>
          </p:nvPr>
        </p:nvSpPr>
        <p:spPr>
          <a:xfrm>
            <a:off x="839788" y="365125"/>
            <a:ext cx="10515600" cy="618101"/>
          </a:xfrm>
        </p:spPr>
        <p:txBody>
          <a:bodyPr>
            <a:normAutofit/>
          </a:bodyPr>
          <a:lstStyle/>
          <a:p>
            <a:r>
              <a:rPr lang="en-US" sz="2800" dirty="0" err="1"/>
              <a:t>Lekeitio</a:t>
            </a:r>
            <a:r>
              <a:rPr lang="en-US" sz="2800" dirty="0"/>
              <a:t> Basque (</a:t>
            </a:r>
            <a:r>
              <a:rPr lang="en-US" sz="2800" dirty="0" err="1"/>
              <a:t>Hualde</a:t>
            </a:r>
            <a:r>
              <a:rPr lang="en-US" sz="2800" dirty="0"/>
              <a:t>/</a:t>
            </a:r>
            <a:r>
              <a:rPr lang="en-US" sz="2800" dirty="0" err="1"/>
              <a:t>Elordieta</a:t>
            </a:r>
            <a:r>
              <a:rPr lang="en-US" sz="2800" dirty="0"/>
              <a:t>/</a:t>
            </a:r>
            <a:r>
              <a:rPr lang="en-US" sz="2800" dirty="0" err="1"/>
              <a:t>Elordieta</a:t>
            </a:r>
            <a:r>
              <a:rPr lang="en-US" sz="2800" dirty="0"/>
              <a:t> 1994: 109)</a:t>
            </a:r>
            <a:endParaRPr lang="de-DE" sz="2800" dirty="0"/>
          </a:p>
        </p:txBody>
      </p:sp>
      <p:sp>
        <p:nvSpPr>
          <p:cNvPr id="5" name="Textplatzhalter 4">
            <a:extLst>
              <a:ext uri="{FF2B5EF4-FFF2-40B4-BE49-F238E27FC236}">
                <a16:creationId xmlns:a16="http://schemas.microsoft.com/office/drawing/2014/main" id="{FD86093C-1E7E-4187-9693-D60B9944CBAB}"/>
              </a:ext>
            </a:extLst>
          </p:cNvPr>
          <p:cNvSpPr>
            <a:spLocks noGrp="1"/>
          </p:cNvSpPr>
          <p:nvPr>
            <p:ph type="body" idx="1"/>
          </p:nvPr>
        </p:nvSpPr>
        <p:spPr>
          <a:xfrm>
            <a:off x="839788" y="1052053"/>
            <a:ext cx="5157787" cy="540774"/>
          </a:xfrm>
        </p:spPr>
        <p:txBody>
          <a:bodyPr/>
          <a:lstStyle/>
          <a:p>
            <a:r>
              <a:rPr lang="de-DE" dirty="0" err="1"/>
              <a:t>With</a:t>
            </a:r>
            <a:r>
              <a:rPr lang="de-DE" dirty="0"/>
              <a:t> </a:t>
            </a:r>
            <a:r>
              <a:rPr lang="de-DE" cap="small" dirty="0" err="1"/>
              <a:t>gg</a:t>
            </a:r>
            <a:r>
              <a:rPr lang="de-DE" dirty="0" err="1"/>
              <a:t>-marking</a:t>
            </a:r>
            <a:endParaRPr lang="de-DE" dirty="0"/>
          </a:p>
        </p:txBody>
      </p:sp>
      <p:graphicFrame>
        <p:nvGraphicFramePr>
          <p:cNvPr id="9" name="Inhaltsplatzhalter 8">
            <a:extLst>
              <a:ext uri="{FF2B5EF4-FFF2-40B4-BE49-F238E27FC236}">
                <a16:creationId xmlns:a16="http://schemas.microsoft.com/office/drawing/2014/main" id="{E9E62BF5-894F-4A8E-BE0F-7AE5AFCA2F98}"/>
              </a:ext>
            </a:extLst>
          </p:cNvPr>
          <p:cNvGraphicFramePr>
            <a:graphicFrameLocks noGrp="1"/>
          </p:cNvGraphicFramePr>
          <p:nvPr>
            <p:ph sz="half" idx="2"/>
            <p:extLst>
              <p:ext uri="{D42A27DB-BD31-4B8C-83A1-F6EECF244321}">
                <p14:modId xmlns:p14="http://schemas.microsoft.com/office/powerpoint/2010/main" val="546336576"/>
              </p:ext>
            </p:extLst>
          </p:nvPr>
        </p:nvGraphicFramePr>
        <p:xfrm>
          <a:off x="836612" y="1868129"/>
          <a:ext cx="5259387" cy="4321534"/>
        </p:xfrm>
        <a:graphic>
          <a:graphicData uri="http://schemas.openxmlformats.org/drawingml/2006/table">
            <a:tbl>
              <a:tblPr firstRow="1" firstCol="1" bandRow="1">
                <a:tableStyleId>{5940675A-B579-460E-94D1-54222C63F5DA}</a:tableStyleId>
              </a:tblPr>
              <a:tblGrid>
                <a:gridCol w="1237994">
                  <a:extLst>
                    <a:ext uri="{9D8B030D-6E8A-4147-A177-3AD203B41FA5}">
                      <a16:colId xmlns:a16="http://schemas.microsoft.com/office/drawing/2014/main" val="3358388364"/>
                    </a:ext>
                  </a:extLst>
                </a:gridCol>
                <a:gridCol w="865304">
                  <a:extLst>
                    <a:ext uri="{9D8B030D-6E8A-4147-A177-3AD203B41FA5}">
                      <a16:colId xmlns:a16="http://schemas.microsoft.com/office/drawing/2014/main" val="2933653986"/>
                    </a:ext>
                  </a:extLst>
                </a:gridCol>
                <a:gridCol w="1051649">
                  <a:extLst>
                    <a:ext uri="{9D8B030D-6E8A-4147-A177-3AD203B41FA5}">
                      <a16:colId xmlns:a16="http://schemas.microsoft.com/office/drawing/2014/main" val="3461727334"/>
                    </a:ext>
                  </a:extLst>
                </a:gridCol>
                <a:gridCol w="1052220">
                  <a:extLst>
                    <a:ext uri="{9D8B030D-6E8A-4147-A177-3AD203B41FA5}">
                      <a16:colId xmlns:a16="http://schemas.microsoft.com/office/drawing/2014/main" val="3373454814"/>
                    </a:ext>
                  </a:extLst>
                </a:gridCol>
                <a:gridCol w="1052220">
                  <a:extLst>
                    <a:ext uri="{9D8B030D-6E8A-4147-A177-3AD203B41FA5}">
                      <a16:colId xmlns:a16="http://schemas.microsoft.com/office/drawing/2014/main" val="636412459"/>
                    </a:ext>
                  </a:extLst>
                </a:gridCol>
              </a:tblGrid>
              <a:tr h="1760515">
                <a:tc>
                  <a:txBody>
                    <a:bodyPr/>
                    <a:lstStyle/>
                    <a:p>
                      <a:pPr algn="ctr">
                        <a:lnSpc>
                          <a:spcPct val="115000"/>
                        </a:lnSpc>
                        <a:spcAft>
                          <a:spcPts val="0"/>
                        </a:spcAft>
                      </a:pPr>
                      <a:r>
                        <a:rPr lang="en-US" sz="2000" dirty="0">
                          <a:effectLst/>
                        </a:rPr>
                        <a:t>referent</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vert="vert270"/>
                </a:tc>
                <a:tc>
                  <a:txBody>
                    <a:bodyPr/>
                    <a:lstStyle/>
                    <a:p>
                      <a:pPr algn="ctr">
                        <a:lnSpc>
                          <a:spcPct val="115000"/>
                        </a:lnSpc>
                        <a:spcAft>
                          <a:spcPts val="0"/>
                        </a:spcAft>
                      </a:pPr>
                      <a:r>
                        <a:rPr lang="en-US" sz="2000" dirty="0">
                          <a:effectLst/>
                        </a:rPr>
                        <a:t>noun</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vert="vert270"/>
                </a:tc>
                <a:tc>
                  <a:txBody>
                    <a:bodyPr/>
                    <a:lstStyle/>
                    <a:p>
                      <a:pPr algn="ctr">
                        <a:lnSpc>
                          <a:spcPct val="115000"/>
                        </a:lnSpc>
                        <a:spcAft>
                          <a:spcPts val="0"/>
                        </a:spcAft>
                      </a:pPr>
                      <a:r>
                        <a:rPr lang="en-US" sz="2000" dirty="0">
                          <a:effectLst/>
                        </a:rPr>
                        <a:t>adjective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vert="vert270"/>
                </a:tc>
                <a:tc>
                  <a:txBody>
                    <a:bodyPr/>
                    <a:lstStyle/>
                    <a:p>
                      <a:pPr algn="ctr">
                        <a:lnSpc>
                          <a:spcPct val="115000"/>
                        </a:lnSpc>
                        <a:spcAft>
                          <a:spcPts val="0"/>
                        </a:spcAft>
                      </a:pPr>
                      <a:r>
                        <a:rPr lang="en-US" sz="2000" dirty="0">
                          <a:effectLst/>
                        </a:rPr>
                        <a:t>indefinite article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vert="vert270"/>
                </a:tc>
                <a:tc>
                  <a:txBody>
                    <a:bodyPr/>
                    <a:lstStyle/>
                    <a:p>
                      <a:pPr algn="ctr">
                        <a:lnSpc>
                          <a:spcPct val="115000"/>
                        </a:lnSpc>
                        <a:spcAft>
                          <a:spcPts val="0"/>
                        </a:spcAft>
                      </a:pPr>
                      <a:r>
                        <a:rPr lang="en-US" sz="2000" dirty="0">
                          <a:effectLst/>
                        </a:rPr>
                        <a:t>Translation</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vert="vert270"/>
                </a:tc>
                <a:extLst>
                  <a:ext uri="{0D108BD9-81ED-4DB2-BD59-A6C34878D82A}">
                    <a16:rowId xmlns:a16="http://schemas.microsoft.com/office/drawing/2014/main" val="2147164692"/>
                  </a:ext>
                </a:extLst>
              </a:tr>
              <a:tr h="853673">
                <a:tc>
                  <a:txBody>
                    <a:bodyPr/>
                    <a:lstStyle/>
                    <a:p>
                      <a:pPr>
                        <a:lnSpc>
                          <a:spcPct val="115000"/>
                        </a:lnSpc>
                        <a:spcAft>
                          <a:spcPts val="0"/>
                        </a:spcAft>
                      </a:pPr>
                      <a:r>
                        <a:rPr lang="en-US" sz="2000">
                          <a:effectLst/>
                        </a:rPr>
                        <a:t>female</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dirty="0" err="1">
                          <a:effectLst/>
                        </a:rPr>
                        <a:t>neska</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dirty="0" err="1">
                          <a:effectLst/>
                        </a:rPr>
                        <a:t>ált</a:t>
                      </a:r>
                      <a:r>
                        <a:rPr lang="en-US" sz="2000" i="1" dirty="0">
                          <a:effectLst/>
                        </a:rPr>
                        <a:t>-a</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a:effectLst/>
                        </a:rPr>
                        <a:t>bat</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a:effectLst/>
                        </a:rPr>
                        <a:t>‘a tall girl’</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extLst>
                  <a:ext uri="{0D108BD9-81ED-4DB2-BD59-A6C34878D82A}">
                    <a16:rowId xmlns:a16="http://schemas.microsoft.com/office/drawing/2014/main" val="3615543359"/>
                  </a:ext>
                </a:extLst>
              </a:tr>
              <a:tr h="853673">
                <a:tc>
                  <a:txBody>
                    <a:bodyPr/>
                    <a:lstStyle/>
                    <a:p>
                      <a:pPr>
                        <a:lnSpc>
                          <a:spcPct val="115000"/>
                        </a:lnSpc>
                        <a:spcAft>
                          <a:spcPts val="0"/>
                        </a:spcAft>
                      </a:pPr>
                      <a:r>
                        <a:rPr lang="en-US" sz="2000" dirty="0">
                          <a:effectLst/>
                        </a:rPr>
                        <a:t>male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a:effectLst/>
                        </a:rPr>
                        <a:t>mutil</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dirty="0" err="1">
                          <a:effectLst/>
                        </a:rPr>
                        <a:t>ált</a:t>
                      </a:r>
                      <a:r>
                        <a:rPr lang="en-US" sz="2000" i="1" dirty="0">
                          <a:effectLst/>
                        </a:rPr>
                        <a:t>-o</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dirty="0">
                          <a:effectLst/>
                        </a:rPr>
                        <a:t>bat</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a:effectLst/>
                        </a:rPr>
                        <a:t>‘a tall boy’</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extLst>
                  <a:ext uri="{0D108BD9-81ED-4DB2-BD59-A6C34878D82A}">
                    <a16:rowId xmlns:a16="http://schemas.microsoft.com/office/drawing/2014/main" val="3874692106"/>
                  </a:ext>
                </a:extLst>
              </a:tr>
              <a:tr h="853673">
                <a:tc>
                  <a:txBody>
                    <a:bodyPr/>
                    <a:lstStyle/>
                    <a:p>
                      <a:pPr>
                        <a:lnSpc>
                          <a:spcPct val="115000"/>
                        </a:lnSpc>
                        <a:spcAft>
                          <a:spcPts val="0"/>
                        </a:spcAft>
                      </a:pPr>
                      <a:r>
                        <a:rPr lang="en-US" sz="2000">
                          <a:effectLst/>
                        </a:rPr>
                        <a:t>inanimate</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a:effectLst/>
                        </a:rPr>
                        <a:t>etxe</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a:effectLst/>
                        </a:rPr>
                        <a:t>ált-o</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i="1" dirty="0">
                          <a:effectLst/>
                        </a:rPr>
                        <a:t>bat</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tc>
                  <a:txBody>
                    <a:bodyPr/>
                    <a:lstStyle/>
                    <a:p>
                      <a:pPr>
                        <a:lnSpc>
                          <a:spcPct val="115000"/>
                        </a:lnSpc>
                        <a:spcAft>
                          <a:spcPts val="0"/>
                        </a:spcAft>
                      </a:pPr>
                      <a:r>
                        <a:rPr lang="en-US" sz="2000" dirty="0">
                          <a:effectLst/>
                        </a:rPr>
                        <a:t>‘a tall house’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469" marR="60469" marT="0" marB="0"/>
                </a:tc>
                <a:extLst>
                  <a:ext uri="{0D108BD9-81ED-4DB2-BD59-A6C34878D82A}">
                    <a16:rowId xmlns:a16="http://schemas.microsoft.com/office/drawing/2014/main" val="1586181228"/>
                  </a:ext>
                </a:extLst>
              </a:tr>
            </a:tbl>
          </a:graphicData>
        </a:graphic>
      </p:graphicFrame>
      <p:sp>
        <p:nvSpPr>
          <p:cNvPr id="7" name="Textplatzhalter 6">
            <a:extLst>
              <a:ext uri="{FF2B5EF4-FFF2-40B4-BE49-F238E27FC236}">
                <a16:creationId xmlns:a16="http://schemas.microsoft.com/office/drawing/2014/main" id="{A827CAB3-D550-46B4-A1E9-928C73B320E0}"/>
              </a:ext>
            </a:extLst>
          </p:cNvPr>
          <p:cNvSpPr>
            <a:spLocks noGrp="1"/>
          </p:cNvSpPr>
          <p:nvPr>
            <p:ph type="body" sz="quarter" idx="3"/>
          </p:nvPr>
        </p:nvSpPr>
        <p:spPr>
          <a:xfrm>
            <a:off x="6172200" y="1052053"/>
            <a:ext cx="5183188" cy="540774"/>
          </a:xfrm>
        </p:spPr>
        <p:txBody>
          <a:bodyPr/>
          <a:lstStyle/>
          <a:p>
            <a:r>
              <a:rPr lang="de-DE" dirty="0" err="1"/>
              <a:t>Without</a:t>
            </a:r>
            <a:r>
              <a:rPr lang="de-DE" dirty="0"/>
              <a:t> </a:t>
            </a:r>
            <a:r>
              <a:rPr lang="de-DE" cap="small" dirty="0" err="1"/>
              <a:t>gg</a:t>
            </a:r>
            <a:r>
              <a:rPr lang="de-DE" dirty="0" err="1"/>
              <a:t>-marking</a:t>
            </a:r>
            <a:endParaRPr lang="de-DE" dirty="0"/>
          </a:p>
        </p:txBody>
      </p:sp>
      <p:graphicFrame>
        <p:nvGraphicFramePr>
          <p:cNvPr id="10" name="Inhaltsplatzhalter 9">
            <a:extLst>
              <a:ext uri="{FF2B5EF4-FFF2-40B4-BE49-F238E27FC236}">
                <a16:creationId xmlns:a16="http://schemas.microsoft.com/office/drawing/2014/main" id="{73AE56A6-0922-4664-89F7-7822B142E51E}"/>
              </a:ext>
            </a:extLst>
          </p:cNvPr>
          <p:cNvGraphicFramePr>
            <a:graphicFrameLocks noGrp="1"/>
          </p:cNvGraphicFramePr>
          <p:nvPr>
            <p:ph sz="quarter" idx="4"/>
            <p:extLst>
              <p:ext uri="{D42A27DB-BD31-4B8C-83A1-F6EECF244321}">
                <p14:modId xmlns:p14="http://schemas.microsoft.com/office/powerpoint/2010/main" val="1841680119"/>
              </p:ext>
            </p:extLst>
          </p:nvPr>
        </p:nvGraphicFramePr>
        <p:xfrm>
          <a:off x="6172200" y="1868129"/>
          <a:ext cx="5259387" cy="4321533"/>
        </p:xfrm>
        <a:graphic>
          <a:graphicData uri="http://schemas.openxmlformats.org/drawingml/2006/table">
            <a:tbl>
              <a:tblPr firstRow="1" firstCol="1" bandRow="1">
                <a:tableStyleId>{5940675A-B579-460E-94D1-54222C63F5DA}</a:tableStyleId>
              </a:tblPr>
              <a:tblGrid>
                <a:gridCol w="1192161">
                  <a:extLst>
                    <a:ext uri="{9D8B030D-6E8A-4147-A177-3AD203B41FA5}">
                      <a16:colId xmlns:a16="http://schemas.microsoft.com/office/drawing/2014/main" val="291508927"/>
                    </a:ext>
                  </a:extLst>
                </a:gridCol>
                <a:gridCol w="911137">
                  <a:extLst>
                    <a:ext uri="{9D8B030D-6E8A-4147-A177-3AD203B41FA5}">
                      <a16:colId xmlns:a16="http://schemas.microsoft.com/office/drawing/2014/main" val="2641460927"/>
                    </a:ext>
                  </a:extLst>
                </a:gridCol>
                <a:gridCol w="1051649">
                  <a:extLst>
                    <a:ext uri="{9D8B030D-6E8A-4147-A177-3AD203B41FA5}">
                      <a16:colId xmlns:a16="http://schemas.microsoft.com/office/drawing/2014/main" val="8499012"/>
                    </a:ext>
                  </a:extLst>
                </a:gridCol>
                <a:gridCol w="1052220">
                  <a:extLst>
                    <a:ext uri="{9D8B030D-6E8A-4147-A177-3AD203B41FA5}">
                      <a16:colId xmlns:a16="http://schemas.microsoft.com/office/drawing/2014/main" val="929391257"/>
                    </a:ext>
                  </a:extLst>
                </a:gridCol>
                <a:gridCol w="1052220">
                  <a:extLst>
                    <a:ext uri="{9D8B030D-6E8A-4147-A177-3AD203B41FA5}">
                      <a16:colId xmlns:a16="http://schemas.microsoft.com/office/drawing/2014/main" val="2234038405"/>
                    </a:ext>
                  </a:extLst>
                </a:gridCol>
              </a:tblGrid>
              <a:tr h="1760514">
                <a:tc>
                  <a:txBody>
                    <a:bodyPr/>
                    <a:lstStyle/>
                    <a:p>
                      <a:pPr algn="ctr">
                        <a:lnSpc>
                          <a:spcPct val="115000"/>
                        </a:lnSpc>
                        <a:spcAft>
                          <a:spcPts val="0"/>
                        </a:spcAft>
                      </a:pPr>
                      <a:r>
                        <a:rPr lang="en-US" sz="2000" dirty="0">
                          <a:effectLst/>
                        </a:rPr>
                        <a:t>referent</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vert="vert270"/>
                </a:tc>
                <a:tc>
                  <a:txBody>
                    <a:bodyPr/>
                    <a:lstStyle/>
                    <a:p>
                      <a:pPr algn="ctr">
                        <a:lnSpc>
                          <a:spcPct val="115000"/>
                        </a:lnSpc>
                        <a:spcAft>
                          <a:spcPts val="0"/>
                        </a:spcAft>
                      </a:pPr>
                      <a:r>
                        <a:rPr lang="en-US" sz="2000" dirty="0">
                          <a:effectLst/>
                        </a:rPr>
                        <a:t>noun</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vert="vert270"/>
                </a:tc>
                <a:tc>
                  <a:txBody>
                    <a:bodyPr/>
                    <a:lstStyle/>
                    <a:p>
                      <a:pPr algn="ctr">
                        <a:lnSpc>
                          <a:spcPct val="115000"/>
                        </a:lnSpc>
                        <a:spcAft>
                          <a:spcPts val="0"/>
                        </a:spcAft>
                      </a:pPr>
                      <a:r>
                        <a:rPr lang="en-US" sz="2000" dirty="0">
                          <a:effectLst/>
                        </a:rPr>
                        <a:t>adjective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vert="vert270"/>
                </a:tc>
                <a:tc>
                  <a:txBody>
                    <a:bodyPr/>
                    <a:lstStyle/>
                    <a:p>
                      <a:pPr algn="ctr">
                        <a:lnSpc>
                          <a:spcPct val="115000"/>
                        </a:lnSpc>
                        <a:spcAft>
                          <a:spcPts val="0"/>
                        </a:spcAft>
                      </a:pPr>
                      <a:r>
                        <a:rPr lang="en-US" sz="2000" dirty="0">
                          <a:effectLst/>
                        </a:rPr>
                        <a:t>indefinite article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vert="vert270"/>
                </a:tc>
                <a:tc>
                  <a:txBody>
                    <a:bodyPr/>
                    <a:lstStyle/>
                    <a:p>
                      <a:pPr algn="ctr">
                        <a:lnSpc>
                          <a:spcPct val="115000"/>
                        </a:lnSpc>
                        <a:spcAft>
                          <a:spcPts val="0"/>
                        </a:spcAft>
                      </a:pPr>
                      <a:r>
                        <a:rPr lang="en-US" sz="2000" dirty="0">
                          <a:effectLst/>
                        </a:rPr>
                        <a:t>translation</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vert="vert270"/>
                </a:tc>
                <a:extLst>
                  <a:ext uri="{0D108BD9-81ED-4DB2-BD59-A6C34878D82A}">
                    <a16:rowId xmlns:a16="http://schemas.microsoft.com/office/drawing/2014/main" val="2484080556"/>
                  </a:ext>
                </a:extLst>
              </a:tr>
              <a:tr h="853673">
                <a:tc>
                  <a:txBody>
                    <a:bodyPr/>
                    <a:lstStyle/>
                    <a:p>
                      <a:pPr>
                        <a:lnSpc>
                          <a:spcPct val="115000"/>
                        </a:lnSpc>
                        <a:spcAft>
                          <a:spcPts val="0"/>
                        </a:spcAft>
                      </a:pPr>
                      <a:r>
                        <a:rPr lang="en-US" sz="2000">
                          <a:effectLst/>
                        </a:rPr>
                        <a:t>female</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err="1">
                          <a:effectLst/>
                        </a:rPr>
                        <a:t>neska</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err="1">
                          <a:effectLst/>
                        </a:rPr>
                        <a:t>sendo</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a:effectLst/>
                        </a:rPr>
                        <a:t>bat</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a:effectLst/>
                        </a:rPr>
                        <a:t>‘a strong girl’</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extLst>
                  <a:ext uri="{0D108BD9-81ED-4DB2-BD59-A6C34878D82A}">
                    <a16:rowId xmlns:a16="http://schemas.microsoft.com/office/drawing/2014/main" val="1471908692"/>
                  </a:ext>
                </a:extLst>
              </a:tr>
              <a:tr h="853673">
                <a:tc>
                  <a:txBody>
                    <a:bodyPr/>
                    <a:lstStyle/>
                    <a:p>
                      <a:pPr>
                        <a:lnSpc>
                          <a:spcPct val="115000"/>
                        </a:lnSpc>
                        <a:spcAft>
                          <a:spcPts val="0"/>
                        </a:spcAft>
                      </a:pPr>
                      <a:r>
                        <a:rPr lang="en-US" sz="2000" dirty="0">
                          <a:effectLst/>
                        </a:rPr>
                        <a:t>male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a:effectLst/>
                        </a:rPr>
                        <a:t>mutil</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err="1">
                          <a:effectLst/>
                        </a:rPr>
                        <a:t>sendo</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a:effectLst/>
                        </a:rPr>
                        <a:t>bat</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dirty="0">
                          <a:effectLst/>
                        </a:rPr>
                        <a:t>‘a strong boy’</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extLst>
                  <a:ext uri="{0D108BD9-81ED-4DB2-BD59-A6C34878D82A}">
                    <a16:rowId xmlns:a16="http://schemas.microsoft.com/office/drawing/2014/main" val="3667610124"/>
                  </a:ext>
                </a:extLst>
              </a:tr>
              <a:tr h="853673">
                <a:tc>
                  <a:txBody>
                    <a:bodyPr/>
                    <a:lstStyle/>
                    <a:p>
                      <a:pPr>
                        <a:lnSpc>
                          <a:spcPct val="115000"/>
                        </a:lnSpc>
                        <a:spcAft>
                          <a:spcPts val="0"/>
                        </a:spcAft>
                      </a:pPr>
                      <a:r>
                        <a:rPr lang="en-US" sz="2000">
                          <a:effectLst/>
                        </a:rPr>
                        <a:t>inanimate</a:t>
                      </a:r>
                      <a:endParaRPr lang="de-DE" sz="200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a:effectLst/>
                        </a:rPr>
                        <a:t>etxe</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a:effectLst/>
                        </a:rPr>
                        <a:t>sendo</a:t>
                      </a:r>
                      <a:endParaRPr lang="de-DE" sz="2000" i="1">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i="1" dirty="0">
                          <a:effectLst/>
                        </a:rPr>
                        <a:t>bat</a:t>
                      </a:r>
                      <a:endParaRPr lang="de-DE" sz="2000" i="1"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tc>
                  <a:txBody>
                    <a:bodyPr/>
                    <a:lstStyle/>
                    <a:p>
                      <a:pPr>
                        <a:lnSpc>
                          <a:spcPct val="115000"/>
                        </a:lnSpc>
                        <a:spcAft>
                          <a:spcPts val="0"/>
                        </a:spcAft>
                      </a:pPr>
                      <a:r>
                        <a:rPr lang="en-US" sz="2000" dirty="0">
                          <a:effectLst/>
                        </a:rPr>
                        <a:t>‘a strong house’</a:t>
                      </a:r>
                      <a:endParaRPr lang="de-DE" sz="2000" dirty="0">
                        <a:effectLst/>
                        <a:latin typeface="Calibri" panose="020F0502020204030204" pitchFamily="34" charset="0"/>
                        <a:ea typeface="Calibri" panose="020F0502020204030204" pitchFamily="34" charset="0"/>
                        <a:cs typeface="Arial" panose="020B0604020202020204" pitchFamily="34" charset="0"/>
                      </a:endParaRPr>
                    </a:p>
                  </a:txBody>
                  <a:tcPr marL="60767" marR="60767" marT="0" marB="0"/>
                </a:tc>
                <a:extLst>
                  <a:ext uri="{0D108BD9-81ED-4DB2-BD59-A6C34878D82A}">
                    <a16:rowId xmlns:a16="http://schemas.microsoft.com/office/drawing/2014/main" val="4129174293"/>
                  </a:ext>
                </a:extLst>
              </a:tr>
            </a:tbl>
          </a:graphicData>
        </a:graphic>
      </p:graphicFrame>
    </p:spTree>
    <p:extLst>
      <p:ext uri="{BB962C8B-B14F-4D97-AF65-F5344CB8AC3E}">
        <p14:creationId xmlns:p14="http://schemas.microsoft.com/office/powerpoint/2010/main" val="2873618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0403A800-0364-48BD-A951-73C0F33399BC}"/>
              </a:ext>
            </a:extLst>
          </p:cNvPr>
          <p:cNvSpPr>
            <a:spLocks noGrp="1"/>
          </p:cNvSpPr>
          <p:nvPr>
            <p:ph type="title"/>
          </p:nvPr>
        </p:nvSpPr>
        <p:spPr/>
        <p:txBody>
          <a:bodyPr/>
          <a:lstStyle/>
          <a:p>
            <a:r>
              <a:rPr lang="de-DE" dirty="0"/>
              <a:t>Ottoman Turkish (</a:t>
            </a:r>
            <a:r>
              <a:rPr lang="en-US" dirty="0" err="1"/>
              <a:t>Royen</a:t>
            </a:r>
            <a:r>
              <a:rPr lang="en-US" dirty="0"/>
              <a:t> 1929: 566–567) </a:t>
            </a:r>
            <a:endParaRPr lang="de-DE" dirty="0"/>
          </a:p>
        </p:txBody>
      </p:sp>
      <p:sp>
        <p:nvSpPr>
          <p:cNvPr id="8" name="Inhaltsplatzhalter 7">
            <a:extLst>
              <a:ext uri="{FF2B5EF4-FFF2-40B4-BE49-F238E27FC236}">
                <a16:creationId xmlns:a16="http://schemas.microsoft.com/office/drawing/2014/main" id="{790DA07E-4D89-4777-8414-B050A1DDD7CB}"/>
              </a:ext>
            </a:extLst>
          </p:cNvPr>
          <p:cNvSpPr>
            <a:spLocks noGrp="1"/>
          </p:cNvSpPr>
          <p:nvPr>
            <p:ph idx="1"/>
          </p:nvPr>
        </p:nvSpPr>
        <p:spPr/>
        <p:txBody>
          <a:bodyPr>
            <a:normAutofit/>
          </a:bodyPr>
          <a:lstStyle/>
          <a:p>
            <a:pPr marL="0" indent="0">
              <a:buNone/>
            </a:pPr>
            <a:r>
              <a:rPr lang="de-DE" sz="4000" dirty="0"/>
              <a:t>Wenn im Türkischen oder im Persischen zu einem entlehnten weiblichen Substantiv, gleichgültig ob es der Name eines sexualen Wesens oder eines Dinges ist, auch ein entlehntes arabisches Adjektiv tritt, wird auch das Adjektiv </a:t>
            </a:r>
            <a:r>
              <a:rPr lang="de-DE" sz="4000" dirty="0" err="1"/>
              <a:t>femininisiert</a:t>
            </a:r>
            <a:r>
              <a:rPr lang="de-DE" sz="4000" dirty="0"/>
              <a:t>, mit anderen Worten es bleibt die Kongruenz erhalten.</a:t>
            </a:r>
          </a:p>
        </p:txBody>
      </p:sp>
    </p:spTree>
    <p:extLst>
      <p:ext uri="{BB962C8B-B14F-4D97-AF65-F5344CB8AC3E}">
        <p14:creationId xmlns:p14="http://schemas.microsoft.com/office/powerpoint/2010/main" val="17373886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FAB85A-AD2B-4D91-AAC8-A31D6BABD424}"/>
              </a:ext>
            </a:extLst>
          </p:cNvPr>
          <p:cNvSpPr>
            <a:spLocks noGrp="1"/>
          </p:cNvSpPr>
          <p:nvPr>
            <p:ph type="title"/>
          </p:nvPr>
        </p:nvSpPr>
        <p:spPr/>
        <p:txBody>
          <a:bodyPr/>
          <a:lstStyle/>
          <a:p>
            <a:r>
              <a:rPr lang="de-DE" dirty="0" err="1"/>
              <a:t>Disputed</a:t>
            </a:r>
            <a:endParaRPr lang="de-DE" dirty="0"/>
          </a:p>
        </p:txBody>
      </p:sp>
      <p:sp>
        <p:nvSpPr>
          <p:cNvPr id="3" name="Inhaltsplatzhalter 2">
            <a:extLst>
              <a:ext uri="{FF2B5EF4-FFF2-40B4-BE49-F238E27FC236}">
                <a16:creationId xmlns:a16="http://schemas.microsoft.com/office/drawing/2014/main" id="{4CD46151-8ADA-4596-8F11-C35DA6CA1811}"/>
              </a:ext>
            </a:extLst>
          </p:cNvPr>
          <p:cNvSpPr>
            <a:spLocks noGrp="1"/>
          </p:cNvSpPr>
          <p:nvPr>
            <p:ph idx="1"/>
          </p:nvPr>
        </p:nvSpPr>
        <p:spPr/>
        <p:txBody>
          <a:bodyPr>
            <a:normAutofit/>
          </a:bodyPr>
          <a:lstStyle/>
          <a:p>
            <a:pPr marL="0" indent="0">
              <a:buNone/>
            </a:pPr>
            <a:r>
              <a:rPr lang="de-DE" sz="4000" dirty="0" err="1"/>
              <a:t>Contrary</a:t>
            </a:r>
            <a:r>
              <a:rPr lang="de-DE" sz="4000" dirty="0"/>
              <a:t> </a:t>
            </a:r>
            <a:r>
              <a:rPr lang="de-DE" sz="4000" dirty="0" err="1"/>
              <a:t>to</a:t>
            </a:r>
            <a:r>
              <a:rPr lang="de-DE" sz="4000" dirty="0"/>
              <a:t> </a:t>
            </a:r>
            <a:r>
              <a:rPr lang="de-DE" sz="4000" dirty="0" err="1"/>
              <a:t>Royen‘s</a:t>
            </a:r>
            <a:r>
              <a:rPr lang="de-DE" sz="4000" dirty="0"/>
              <a:t> </a:t>
            </a:r>
            <a:r>
              <a:rPr lang="de-DE" sz="4000" dirty="0" err="1"/>
              <a:t>claims</a:t>
            </a:r>
            <a:r>
              <a:rPr lang="de-DE" sz="4000" dirty="0"/>
              <a:t> </a:t>
            </a:r>
            <a:r>
              <a:rPr lang="de-DE" sz="4000" dirty="0" err="1"/>
              <a:t>the</a:t>
            </a:r>
            <a:r>
              <a:rPr lang="de-DE" sz="4000" dirty="0"/>
              <a:t> </a:t>
            </a:r>
            <a:r>
              <a:rPr lang="de-DE" sz="4000" dirty="0" err="1"/>
              <a:t>agreement</a:t>
            </a:r>
            <a:r>
              <a:rPr lang="de-DE" sz="4000" dirty="0"/>
              <a:t> </a:t>
            </a:r>
            <a:r>
              <a:rPr lang="de-DE" sz="4000" dirty="0" err="1"/>
              <a:t>patterns</a:t>
            </a:r>
            <a:r>
              <a:rPr lang="de-DE" sz="4000" dirty="0"/>
              <a:t> </a:t>
            </a:r>
            <a:r>
              <a:rPr lang="de-DE" sz="4000" dirty="0" err="1"/>
              <a:t>involving</a:t>
            </a:r>
            <a:r>
              <a:rPr lang="de-DE" sz="4000" dirty="0"/>
              <a:t> </a:t>
            </a:r>
            <a:r>
              <a:rPr lang="de-DE" sz="4000" dirty="0" err="1"/>
              <a:t>loan</a:t>
            </a:r>
            <a:r>
              <a:rPr lang="de-DE" sz="4000" dirty="0"/>
              <a:t> </a:t>
            </a:r>
            <a:r>
              <a:rPr lang="de-DE" sz="4000" dirty="0" err="1"/>
              <a:t>nouns</a:t>
            </a:r>
            <a:r>
              <a:rPr lang="de-DE" sz="4000" dirty="0"/>
              <a:t> and </a:t>
            </a:r>
            <a:r>
              <a:rPr lang="de-DE" sz="4000" dirty="0" err="1"/>
              <a:t>loan</a:t>
            </a:r>
            <a:r>
              <a:rPr lang="de-DE" sz="4000" dirty="0"/>
              <a:t> </a:t>
            </a:r>
            <a:r>
              <a:rPr lang="de-DE" sz="4000" dirty="0" err="1"/>
              <a:t>adjectives</a:t>
            </a:r>
            <a:r>
              <a:rPr lang="de-DE" sz="4000" dirty="0"/>
              <a:t> </a:t>
            </a:r>
            <a:r>
              <a:rPr lang="de-DE" sz="4000" dirty="0" err="1"/>
              <a:t>are</a:t>
            </a:r>
            <a:r>
              <a:rPr lang="de-DE" sz="4000" dirty="0"/>
              <a:t> </a:t>
            </a:r>
            <a:r>
              <a:rPr lang="de-DE" sz="4000" dirty="0" err="1"/>
              <a:t>instable</a:t>
            </a:r>
            <a:r>
              <a:rPr lang="de-DE" sz="4000" dirty="0"/>
              <a:t> in Ottoman Turkish </a:t>
            </a:r>
            <a:r>
              <a:rPr lang="de-DE" sz="4000" dirty="0" err="1"/>
              <a:t>to</a:t>
            </a:r>
            <a:r>
              <a:rPr lang="de-DE" sz="4000" dirty="0"/>
              <a:t> such a </a:t>
            </a:r>
            <a:r>
              <a:rPr lang="de-DE" sz="4000" dirty="0" err="1"/>
              <a:t>degree</a:t>
            </a:r>
            <a:r>
              <a:rPr lang="de-DE" sz="4000" dirty="0"/>
              <a:t> </a:t>
            </a:r>
            <a:r>
              <a:rPr lang="de-DE" sz="4000" dirty="0" err="1"/>
              <a:t>that</a:t>
            </a:r>
            <a:r>
              <a:rPr lang="de-DE" sz="4000" dirty="0"/>
              <a:t> „</a:t>
            </a:r>
            <a:r>
              <a:rPr lang="de-DE" sz="4000" dirty="0" err="1"/>
              <a:t>correct</a:t>
            </a:r>
            <a:r>
              <a:rPr lang="de-DE" sz="4000" dirty="0"/>
              <a:t>“ </a:t>
            </a:r>
            <a:r>
              <a:rPr lang="de-DE" sz="4000" cap="small" dirty="0" err="1"/>
              <a:t>gg</a:t>
            </a:r>
            <a:r>
              <a:rPr lang="de-DE" sz="4000" dirty="0"/>
              <a:t> </a:t>
            </a:r>
            <a:r>
              <a:rPr lang="de-DE" sz="4000" dirty="0" err="1"/>
              <a:t>agreement</a:t>
            </a:r>
            <a:r>
              <a:rPr lang="de-DE" sz="4000" dirty="0"/>
              <a:t> </a:t>
            </a:r>
            <a:r>
              <a:rPr lang="de-DE" sz="4000" dirty="0" err="1"/>
              <a:t>according</a:t>
            </a:r>
            <a:r>
              <a:rPr lang="de-DE" sz="4000" dirty="0"/>
              <a:t> </a:t>
            </a:r>
            <a:r>
              <a:rPr lang="de-DE" sz="4000" dirty="0" err="1"/>
              <a:t>to</a:t>
            </a:r>
            <a:r>
              <a:rPr lang="de-DE" sz="4000" dirty="0"/>
              <a:t> </a:t>
            </a:r>
            <a:r>
              <a:rPr lang="de-DE" sz="4000" dirty="0" err="1"/>
              <a:t>the</a:t>
            </a:r>
            <a:r>
              <a:rPr lang="de-DE" sz="4000" dirty="0"/>
              <a:t> </a:t>
            </a:r>
            <a:r>
              <a:rPr lang="de-DE" sz="4000" dirty="0" err="1"/>
              <a:t>rules</a:t>
            </a:r>
            <a:r>
              <a:rPr lang="de-DE" sz="4000" dirty="0"/>
              <a:t> </a:t>
            </a:r>
            <a:r>
              <a:rPr lang="de-DE" sz="4000" dirty="0" err="1"/>
              <a:t>of</a:t>
            </a:r>
            <a:r>
              <a:rPr lang="de-DE" sz="4000" dirty="0"/>
              <a:t> </a:t>
            </a:r>
            <a:r>
              <a:rPr lang="de-DE" sz="4000" dirty="0" err="1"/>
              <a:t>the</a:t>
            </a:r>
            <a:r>
              <a:rPr lang="de-DE" sz="4000" dirty="0"/>
              <a:t> </a:t>
            </a:r>
            <a:r>
              <a:rPr lang="de-DE" sz="4000" cap="small" dirty="0"/>
              <a:t>dl</a:t>
            </a:r>
            <a:r>
              <a:rPr lang="de-DE" sz="4000" dirty="0"/>
              <a:t> </a:t>
            </a:r>
            <a:r>
              <a:rPr lang="de-DE" sz="4000" dirty="0" err="1"/>
              <a:t>might</a:t>
            </a:r>
            <a:r>
              <a:rPr lang="de-DE" sz="4000" dirty="0"/>
              <a:t> </a:t>
            </a:r>
            <a:r>
              <a:rPr lang="de-DE" sz="4000" dirty="0" err="1"/>
              <a:t>even</a:t>
            </a:r>
            <a:r>
              <a:rPr lang="de-DE" sz="4000" dirty="0"/>
              <a:t> </a:t>
            </a:r>
            <a:r>
              <a:rPr lang="de-DE" sz="4000" dirty="0" err="1"/>
              <a:t>be</a:t>
            </a:r>
            <a:r>
              <a:rPr lang="de-DE" sz="4000" dirty="0"/>
              <a:t> </a:t>
            </a:r>
            <a:r>
              <a:rPr lang="de-DE" sz="4000" dirty="0" err="1"/>
              <a:t>considered</a:t>
            </a:r>
            <a:r>
              <a:rPr lang="de-DE" sz="4000" dirty="0"/>
              <a:t> </a:t>
            </a:r>
            <a:r>
              <a:rPr lang="de-DE" sz="4000" dirty="0" err="1"/>
              <a:t>incidental</a:t>
            </a:r>
            <a:r>
              <a:rPr lang="de-DE" sz="4000" dirty="0"/>
              <a:t> lucky </a:t>
            </a:r>
            <a:r>
              <a:rPr lang="de-DE" sz="4000" dirty="0" err="1"/>
              <a:t>strikes</a:t>
            </a:r>
            <a:r>
              <a:rPr lang="de-DE" sz="4000" dirty="0"/>
              <a:t> </a:t>
            </a:r>
            <a:r>
              <a:rPr lang="de-DE" sz="4000" dirty="0" err="1"/>
              <a:t>of</a:t>
            </a:r>
            <a:r>
              <a:rPr lang="de-DE" sz="4000" dirty="0"/>
              <a:t> </a:t>
            </a:r>
            <a:r>
              <a:rPr lang="de-DE" sz="4000" cap="small" dirty="0" err="1"/>
              <a:t>rl</a:t>
            </a:r>
            <a:r>
              <a:rPr lang="de-DE" sz="4000" dirty="0"/>
              <a:t> </a:t>
            </a:r>
            <a:r>
              <a:rPr lang="de-DE" sz="4000" dirty="0" err="1"/>
              <a:t>speakers</a:t>
            </a:r>
            <a:r>
              <a:rPr lang="de-DE" sz="4000" dirty="0"/>
              <a:t> </a:t>
            </a:r>
            <a:r>
              <a:rPr lang="de-DE" sz="4000" dirty="0" err="1"/>
              <a:t>who</a:t>
            </a:r>
            <a:r>
              <a:rPr lang="de-DE" sz="4000" dirty="0"/>
              <a:t> </a:t>
            </a:r>
            <a:r>
              <a:rPr lang="de-DE" sz="4000" dirty="0" err="1"/>
              <a:t>might</a:t>
            </a:r>
            <a:r>
              <a:rPr lang="de-DE" sz="4000" dirty="0"/>
              <a:t> </a:t>
            </a:r>
            <a:r>
              <a:rPr lang="de-DE" sz="4000" dirty="0" err="1"/>
              <a:t>violate</a:t>
            </a:r>
            <a:r>
              <a:rPr lang="de-DE" sz="4000" dirty="0"/>
              <a:t> </a:t>
            </a:r>
            <a:r>
              <a:rPr lang="de-DE" sz="4000" dirty="0" err="1"/>
              <a:t>the</a:t>
            </a:r>
            <a:r>
              <a:rPr lang="de-DE" sz="4000" dirty="0"/>
              <a:t> </a:t>
            </a:r>
            <a:r>
              <a:rPr lang="de-DE" sz="4000" dirty="0" err="1"/>
              <a:t>very</a:t>
            </a:r>
            <a:r>
              <a:rPr lang="de-DE" sz="4000" dirty="0"/>
              <a:t> same </a:t>
            </a:r>
            <a:r>
              <a:rPr lang="de-DE" sz="4000" dirty="0" err="1"/>
              <a:t>rule</a:t>
            </a:r>
            <a:r>
              <a:rPr lang="de-DE" sz="4000" dirty="0"/>
              <a:t> in </a:t>
            </a:r>
            <a:r>
              <a:rPr lang="de-DE" sz="4000" dirty="0" err="1"/>
              <a:t>the</a:t>
            </a:r>
            <a:r>
              <a:rPr lang="de-DE" sz="4000" dirty="0"/>
              <a:t> </a:t>
            </a:r>
            <a:r>
              <a:rPr lang="de-DE" sz="4000" dirty="0" err="1"/>
              <a:t>next</a:t>
            </a:r>
            <a:r>
              <a:rPr lang="de-DE" sz="4000" dirty="0"/>
              <a:t> </a:t>
            </a:r>
            <a:r>
              <a:rPr lang="de-DE" sz="4000" dirty="0" err="1"/>
              <a:t>sentence</a:t>
            </a:r>
            <a:r>
              <a:rPr lang="de-DE" sz="4000" dirty="0"/>
              <a:t>. </a:t>
            </a:r>
          </a:p>
        </p:txBody>
      </p:sp>
    </p:spTree>
    <p:extLst>
      <p:ext uri="{BB962C8B-B14F-4D97-AF65-F5344CB8AC3E}">
        <p14:creationId xmlns:p14="http://schemas.microsoft.com/office/powerpoint/2010/main" val="32171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1D20FB-77CC-4430-8C3B-D7CADB320CD5}"/>
              </a:ext>
            </a:extLst>
          </p:cNvPr>
          <p:cNvSpPr>
            <a:spLocks noGrp="1"/>
          </p:cNvSpPr>
          <p:nvPr>
            <p:ph type="title"/>
          </p:nvPr>
        </p:nvSpPr>
        <p:spPr/>
        <p:txBody>
          <a:bodyPr/>
          <a:lstStyle/>
          <a:p>
            <a:r>
              <a:rPr lang="de-DE" dirty="0" err="1"/>
              <a:t>Hockett</a:t>
            </a:r>
            <a:r>
              <a:rPr lang="de-DE" dirty="0"/>
              <a:t> (1958: 231)</a:t>
            </a:r>
          </a:p>
        </p:txBody>
      </p:sp>
      <p:sp>
        <p:nvSpPr>
          <p:cNvPr id="3" name="Inhaltsplatzhalter 2">
            <a:extLst>
              <a:ext uri="{FF2B5EF4-FFF2-40B4-BE49-F238E27FC236}">
                <a16:creationId xmlns:a16="http://schemas.microsoft.com/office/drawing/2014/main" id="{83614EFE-19A2-421C-AA6D-F84B6762A7AC}"/>
              </a:ext>
            </a:extLst>
          </p:cNvPr>
          <p:cNvSpPr>
            <a:spLocks noGrp="1"/>
          </p:cNvSpPr>
          <p:nvPr>
            <p:ph idx="1"/>
          </p:nvPr>
        </p:nvSpPr>
        <p:spPr/>
        <p:txBody>
          <a:bodyPr/>
          <a:lstStyle/>
          <a:p>
            <a:pPr marL="0" indent="0">
              <a:buNone/>
            </a:pPr>
            <a:r>
              <a:rPr lang="en-US" sz="4000" dirty="0"/>
              <a:t>Genders are classes of nouns reflected in the behavior of associated words. To qualify as a gender system, the classification must be exhaustive and must not involve extensive intersection: that is, every noun must belong to one of the classes, and very few can belong to more than one.</a:t>
            </a:r>
            <a:endParaRPr lang="de-DE" sz="4000" dirty="0"/>
          </a:p>
          <a:p>
            <a:pPr marL="0" indent="0">
              <a:buNone/>
            </a:pPr>
            <a:endParaRPr lang="de-DE" dirty="0"/>
          </a:p>
        </p:txBody>
      </p:sp>
    </p:spTree>
    <p:extLst>
      <p:ext uri="{BB962C8B-B14F-4D97-AF65-F5344CB8AC3E}">
        <p14:creationId xmlns:p14="http://schemas.microsoft.com/office/powerpoint/2010/main" val="29839012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BC964A-D096-489B-ADE8-CB4447799AE3}"/>
              </a:ext>
            </a:extLst>
          </p:cNvPr>
          <p:cNvSpPr>
            <a:spLocks noGrp="1"/>
          </p:cNvSpPr>
          <p:nvPr>
            <p:ph type="title"/>
          </p:nvPr>
        </p:nvSpPr>
        <p:spPr/>
        <p:txBody>
          <a:bodyPr/>
          <a:lstStyle/>
          <a:p>
            <a:r>
              <a:rPr lang="de-DE" dirty="0"/>
              <a:t>Review H1-H3</a:t>
            </a:r>
          </a:p>
        </p:txBody>
      </p:sp>
      <p:sp>
        <p:nvSpPr>
          <p:cNvPr id="3" name="Inhaltsplatzhalter 2">
            <a:extLst>
              <a:ext uri="{FF2B5EF4-FFF2-40B4-BE49-F238E27FC236}">
                <a16:creationId xmlns:a16="http://schemas.microsoft.com/office/drawing/2014/main" id="{47C2C9EA-6D8A-4630-8287-CDF8A51EF2B9}"/>
              </a:ext>
            </a:extLst>
          </p:cNvPr>
          <p:cNvSpPr>
            <a:spLocks noGrp="1"/>
          </p:cNvSpPr>
          <p:nvPr>
            <p:ph idx="1"/>
          </p:nvPr>
        </p:nvSpPr>
        <p:spPr/>
        <p:txBody>
          <a:bodyPr/>
          <a:lstStyle/>
          <a:p>
            <a:pPr marL="0" indent="0">
              <a:buNone/>
            </a:pPr>
            <a:r>
              <a:rPr lang="en-US" b="1" dirty="0"/>
              <a:t>H1</a:t>
            </a:r>
            <a:r>
              <a:rPr lang="en-US" dirty="0"/>
              <a:t>: It was shown that the emergence of </a:t>
            </a:r>
            <a:r>
              <a:rPr lang="en-US" cap="small" dirty="0"/>
              <a:t>gg</a:t>
            </a:r>
            <a:r>
              <a:rPr lang="en-US" dirty="0"/>
              <a:t> in language-contact situations is a possible but rarely realized option.</a:t>
            </a:r>
          </a:p>
          <a:p>
            <a:pPr marL="0" indent="0">
              <a:buNone/>
            </a:pPr>
            <a:r>
              <a:rPr lang="en-US" b="1" dirty="0"/>
              <a:t>H2</a:t>
            </a:r>
            <a:r>
              <a:rPr lang="en-US" dirty="0"/>
              <a:t>: In the majority of the cases, H2 is borne out by the facts in the sense that the little evidence there is of </a:t>
            </a:r>
            <a:r>
              <a:rPr lang="en-US" cap="small" dirty="0"/>
              <a:t>gg</a:t>
            </a:r>
            <a:r>
              <a:rPr lang="en-US" dirty="0"/>
              <a:t>-borrowing stems mostly from NP-internal agreement of adjectival attributes with their head-nouns. Note however that in some cases the phenomenon is illustrated exclusively with predicative adjectives.</a:t>
            </a:r>
          </a:p>
          <a:p>
            <a:pPr marL="0" indent="0">
              <a:buNone/>
            </a:pPr>
            <a:r>
              <a:rPr lang="en-US" b="1" dirty="0"/>
              <a:t>H3</a:t>
            </a:r>
            <a:r>
              <a:rPr lang="en-US" dirty="0"/>
              <a:t>: For most of the case-studies the sources claim that only a limited number of nouns participate in </a:t>
            </a:r>
            <a:r>
              <a:rPr lang="en-US" cap="small" dirty="0"/>
              <a:t>gg</a:t>
            </a:r>
            <a:r>
              <a:rPr lang="en-US" dirty="0"/>
              <a:t>-agreement patterns.</a:t>
            </a:r>
            <a:endParaRPr lang="de-DE"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386990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5A0C90-AB63-447B-AA05-97A81D3413B0}"/>
              </a:ext>
            </a:extLst>
          </p:cNvPr>
          <p:cNvSpPr>
            <a:spLocks noGrp="1"/>
          </p:cNvSpPr>
          <p:nvPr>
            <p:ph type="title"/>
          </p:nvPr>
        </p:nvSpPr>
        <p:spPr/>
        <p:txBody>
          <a:bodyPr/>
          <a:lstStyle/>
          <a:p>
            <a:r>
              <a:rPr lang="de-DE" dirty="0"/>
              <a:t>Review H4-</a:t>
            </a:r>
          </a:p>
        </p:txBody>
      </p:sp>
      <p:sp>
        <p:nvSpPr>
          <p:cNvPr id="3" name="Inhaltsplatzhalter 2">
            <a:extLst>
              <a:ext uri="{FF2B5EF4-FFF2-40B4-BE49-F238E27FC236}">
                <a16:creationId xmlns:a16="http://schemas.microsoft.com/office/drawing/2014/main" id="{FA7A68BB-C3DF-45E7-A9FC-7E352CB48D6F}"/>
              </a:ext>
            </a:extLst>
          </p:cNvPr>
          <p:cNvSpPr>
            <a:spLocks noGrp="1"/>
          </p:cNvSpPr>
          <p:nvPr>
            <p:ph idx="1"/>
          </p:nvPr>
        </p:nvSpPr>
        <p:spPr/>
        <p:txBody>
          <a:bodyPr>
            <a:normAutofit lnSpcReduction="10000"/>
          </a:bodyPr>
          <a:lstStyle/>
          <a:p>
            <a:pPr marL="0" indent="0">
              <a:buNone/>
            </a:pPr>
            <a:r>
              <a:rPr lang="en-US" b="1" dirty="0"/>
              <a:t>H4</a:t>
            </a:r>
            <a:r>
              <a:rPr lang="en-US" dirty="0"/>
              <a:t>: The optionality (and even marginal frequency) of </a:t>
            </a:r>
            <a:r>
              <a:rPr lang="en-US" cap="small" dirty="0"/>
              <a:t>gg</a:t>
            </a:r>
            <a:r>
              <a:rPr lang="en-US" dirty="0"/>
              <a:t>-agreement is also stated by the bulk of our sources.</a:t>
            </a:r>
          </a:p>
          <a:p>
            <a:pPr marL="0" indent="0">
              <a:buNone/>
            </a:pPr>
            <a:r>
              <a:rPr lang="en-US" b="1" dirty="0"/>
              <a:t>H5</a:t>
            </a:r>
            <a:r>
              <a:rPr lang="en-US" dirty="0"/>
              <a:t>: For many of the </a:t>
            </a:r>
            <a:r>
              <a:rPr lang="en-US" cap="small" dirty="0" err="1"/>
              <a:t>rl</a:t>
            </a:r>
            <a:r>
              <a:rPr lang="en-US" dirty="0" err="1"/>
              <a:t>s</a:t>
            </a:r>
            <a:r>
              <a:rPr lang="en-US" dirty="0"/>
              <a:t>, the borrowing of sex-specifying derivational means is mentioned in the sources.</a:t>
            </a:r>
          </a:p>
          <a:p>
            <a:pPr marL="0" indent="0">
              <a:buNone/>
            </a:pPr>
            <a:r>
              <a:rPr lang="en-US" b="1" dirty="0"/>
              <a:t>H6</a:t>
            </a:r>
            <a:r>
              <a:rPr lang="en-US" dirty="0"/>
              <a:t>: For several of the </a:t>
            </a:r>
            <a:r>
              <a:rPr lang="en-US" cap="small" dirty="0" err="1"/>
              <a:t>rl</a:t>
            </a:r>
            <a:r>
              <a:rPr lang="en-US" dirty="0" err="1"/>
              <a:t>s</a:t>
            </a:r>
            <a:r>
              <a:rPr lang="en-US" dirty="0"/>
              <a:t>, the sources report the borrowing of affective morphology (diminutives) which, at the same time, also has sex-differentiating function.</a:t>
            </a:r>
          </a:p>
          <a:p>
            <a:pPr marL="0" indent="0">
              <a:buNone/>
            </a:pPr>
            <a:r>
              <a:rPr lang="en-US" b="1" dirty="0"/>
              <a:t>H7</a:t>
            </a:r>
            <a:r>
              <a:rPr lang="en-US" dirty="0"/>
              <a:t>: As to the use of </a:t>
            </a:r>
            <a:r>
              <a:rPr lang="en-US" cap="small" dirty="0"/>
              <a:t>gg</a:t>
            </a:r>
            <a:r>
              <a:rPr lang="en-US" dirty="0"/>
              <a:t>-agreement as social marker, we lack the necessary information for most of the languages scrutinized so far. However, there are some explicit statements in the sources suggesting that </a:t>
            </a:r>
            <a:r>
              <a:rPr lang="en-US" cap="small" dirty="0"/>
              <a:t>gg</a:t>
            </a:r>
            <a:r>
              <a:rPr lang="en-US" dirty="0"/>
              <a:t>-agreement is characteristic of the speech of the elite.</a:t>
            </a:r>
            <a:endParaRPr lang="de-DE" dirty="0"/>
          </a:p>
        </p:txBody>
      </p:sp>
    </p:spTree>
    <p:extLst>
      <p:ext uri="{BB962C8B-B14F-4D97-AF65-F5344CB8AC3E}">
        <p14:creationId xmlns:p14="http://schemas.microsoft.com/office/powerpoint/2010/main" val="32146320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6C41B-73B5-4CEA-9B2C-8F6144CF0E83}"/>
              </a:ext>
            </a:extLst>
          </p:cNvPr>
          <p:cNvSpPr>
            <a:spLocks noGrp="1"/>
          </p:cNvSpPr>
          <p:nvPr>
            <p:ph type="title"/>
          </p:nvPr>
        </p:nvSpPr>
        <p:spPr/>
        <p:txBody>
          <a:bodyPr/>
          <a:lstStyle/>
          <a:p>
            <a:r>
              <a:rPr lang="de-DE" dirty="0"/>
              <a:t>Review H8-H11</a:t>
            </a:r>
          </a:p>
        </p:txBody>
      </p:sp>
      <p:sp>
        <p:nvSpPr>
          <p:cNvPr id="3" name="Inhaltsplatzhalter 2">
            <a:extLst>
              <a:ext uri="{FF2B5EF4-FFF2-40B4-BE49-F238E27FC236}">
                <a16:creationId xmlns:a16="http://schemas.microsoft.com/office/drawing/2014/main" id="{AE5F76AC-D336-4B98-89CE-1EF85F5F616E}"/>
              </a:ext>
            </a:extLst>
          </p:cNvPr>
          <p:cNvSpPr>
            <a:spLocks noGrp="1"/>
          </p:cNvSpPr>
          <p:nvPr>
            <p:ph idx="1"/>
          </p:nvPr>
        </p:nvSpPr>
        <p:spPr/>
        <p:txBody>
          <a:bodyPr>
            <a:normAutofit lnSpcReduction="10000"/>
          </a:bodyPr>
          <a:lstStyle/>
          <a:p>
            <a:pPr marL="0" indent="0">
              <a:buNone/>
            </a:pPr>
            <a:r>
              <a:rPr lang="en-US" b="1" dirty="0"/>
              <a:t>H8</a:t>
            </a:r>
            <a:r>
              <a:rPr lang="en-US" dirty="0"/>
              <a:t>: Like stated for nouns with reference to H3, the majority of our sources assume that </a:t>
            </a:r>
            <a:r>
              <a:rPr lang="en-US" cap="small" dirty="0"/>
              <a:t>gg</a:t>
            </a:r>
            <a:r>
              <a:rPr lang="en-US" dirty="0"/>
              <a:t>-agreement is restricted to a rather small set of adjectives.</a:t>
            </a:r>
          </a:p>
          <a:p>
            <a:pPr marL="0" indent="0">
              <a:buNone/>
            </a:pPr>
            <a:r>
              <a:rPr lang="en-US" b="1" dirty="0"/>
              <a:t>H9</a:t>
            </a:r>
            <a:r>
              <a:rPr lang="en-US" dirty="0"/>
              <a:t>: This hypothesis is robust since wherever there is evidence of sex-marking or </a:t>
            </a:r>
            <a:r>
              <a:rPr lang="en-US" cap="small" dirty="0"/>
              <a:t>gg</a:t>
            </a:r>
            <a:r>
              <a:rPr lang="en-US" dirty="0"/>
              <a:t>-agreement morphology, female sex and </a:t>
            </a:r>
            <a:r>
              <a:rPr lang="en-US" cap="small" dirty="0"/>
              <a:t>f</a:t>
            </a:r>
            <a:r>
              <a:rPr lang="en-US" dirty="0"/>
              <a:t> </a:t>
            </a:r>
            <a:r>
              <a:rPr lang="en-US" cap="small" dirty="0"/>
              <a:t>gg</a:t>
            </a:r>
            <a:r>
              <a:rPr lang="en-US" dirty="0"/>
              <a:t> are the first to be marked overtly.</a:t>
            </a:r>
          </a:p>
          <a:p>
            <a:pPr marL="0" indent="0">
              <a:buNone/>
            </a:pPr>
            <a:r>
              <a:rPr lang="en-US" b="1" dirty="0"/>
              <a:t>H10</a:t>
            </a:r>
            <a:r>
              <a:rPr lang="en-US" dirty="0"/>
              <a:t>: Except </a:t>
            </a:r>
            <a:r>
              <a:rPr lang="en-US" dirty="0" err="1"/>
              <a:t>Tetun</a:t>
            </a:r>
            <a:r>
              <a:rPr lang="en-US" dirty="0"/>
              <a:t> Dili and </a:t>
            </a:r>
            <a:r>
              <a:rPr lang="en-US" dirty="0" err="1"/>
              <a:t>Mednyj</a:t>
            </a:r>
            <a:r>
              <a:rPr lang="en-US" dirty="0"/>
              <a:t> Aleut, none of the </a:t>
            </a:r>
            <a:r>
              <a:rPr lang="en-US" cap="small" dirty="0" err="1"/>
              <a:t>rl</a:t>
            </a:r>
            <a:r>
              <a:rPr lang="en-US" dirty="0" err="1"/>
              <a:t>s</a:t>
            </a:r>
            <a:r>
              <a:rPr lang="en-US" dirty="0"/>
              <a:t> is described in sufficient detail to test the validity of this hypothesis that assumes </a:t>
            </a:r>
            <a:r>
              <a:rPr lang="en-US" cap="small" dirty="0"/>
              <a:t>gg</a:t>
            </a:r>
            <a:r>
              <a:rPr lang="en-US" dirty="0"/>
              <a:t> emergence to start in a small fragment of the system.</a:t>
            </a:r>
          </a:p>
          <a:p>
            <a:pPr marL="0" indent="0">
              <a:buNone/>
            </a:pPr>
            <a:r>
              <a:rPr lang="en-US" b="1" dirty="0"/>
              <a:t>H11</a:t>
            </a:r>
            <a:r>
              <a:rPr lang="en-US" dirty="0"/>
              <a:t>: This is again a robust hypothesis because we have found no evidence of a </a:t>
            </a:r>
            <a:r>
              <a:rPr lang="en-US" cap="small" dirty="0"/>
              <a:t>gg</a:t>
            </a:r>
            <a:r>
              <a:rPr lang="en-US" dirty="0"/>
              <a:t> other than the </a:t>
            </a:r>
            <a:r>
              <a:rPr lang="en-US" cap="small" dirty="0"/>
              <a:t>f</a:t>
            </a:r>
            <a:r>
              <a:rPr lang="en-US" dirty="0"/>
              <a:t> to be borrowed.</a:t>
            </a:r>
            <a:endParaRPr lang="de-DE" dirty="0"/>
          </a:p>
        </p:txBody>
      </p:sp>
    </p:spTree>
    <p:extLst>
      <p:ext uri="{BB962C8B-B14F-4D97-AF65-F5344CB8AC3E}">
        <p14:creationId xmlns:p14="http://schemas.microsoft.com/office/powerpoint/2010/main" val="32028097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EA81C6-EBDE-4E23-ABEF-47522E4DBD48}"/>
              </a:ext>
            </a:extLst>
          </p:cNvPr>
          <p:cNvSpPr>
            <a:spLocks noGrp="1"/>
          </p:cNvSpPr>
          <p:nvPr>
            <p:ph type="title"/>
          </p:nvPr>
        </p:nvSpPr>
        <p:spPr/>
        <p:txBody>
          <a:bodyPr/>
          <a:lstStyle/>
          <a:p>
            <a:r>
              <a:rPr lang="de-DE" dirty="0"/>
              <a:t>Review H12-H15</a:t>
            </a:r>
          </a:p>
        </p:txBody>
      </p:sp>
      <p:sp>
        <p:nvSpPr>
          <p:cNvPr id="3" name="Inhaltsplatzhalter 2">
            <a:extLst>
              <a:ext uri="{FF2B5EF4-FFF2-40B4-BE49-F238E27FC236}">
                <a16:creationId xmlns:a16="http://schemas.microsoft.com/office/drawing/2014/main" id="{97C45BD5-7ECB-4A5F-8AD2-27815B23A869}"/>
              </a:ext>
            </a:extLst>
          </p:cNvPr>
          <p:cNvSpPr>
            <a:spLocks noGrp="1"/>
          </p:cNvSpPr>
          <p:nvPr>
            <p:ph idx="1"/>
          </p:nvPr>
        </p:nvSpPr>
        <p:spPr/>
        <p:txBody>
          <a:bodyPr>
            <a:normAutofit fontScale="92500" lnSpcReduction="20000"/>
          </a:bodyPr>
          <a:lstStyle/>
          <a:p>
            <a:pPr marL="0" indent="0">
              <a:buNone/>
            </a:pPr>
            <a:r>
              <a:rPr lang="en-US" b="1" dirty="0"/>
              <a:t>H12</a:t>
            </a:r>
            <a:r>
              <a:rPr lang="en-US" dirty="0"/>
              <a:t>: The majority of the </a:t>
            </a:r>
            <a:r>
              <a:rPr lang="en-US" cap="small" dirty="0" err="1"/>
              <a:t>rl</a:t>
            </a:r>
            <a:r>
              <a:rPr lang="en-US" dirty="0" err="1"/>
              <a:t>s</a:t>
            </a:r>
            <a:r>
              <a:rPr lang="en-US" dirty="0"/>
              <a:t> restrict the </a:t>
            </a:r>
            <a:r>
              <a:rPr lang="en-US" cap="small" dirty="0"/>
              <a:t>gg</a:t>
            </a:r>
            <a:r>
              <a:rPr lang="en-US" dirty="0"/>
              <a:t>-phenomena to the interaction of loan-adjectives and loan-nouns. The diffusion into the autochthonous part of the lexicon is not entirely unheard of but infrequent.</a:t>
            </a:r>
          </a:p>
          <a:p>
            <a:pPr marL="0" indent="0">
              <a:buNone/>
            </a:pPr>
            <a:r>
              <a:rPr lang="en-US" b="1" dirty="0"/>
              <a:t>H13</a:t>
            </a:r>
            <a:r>
              <a:rPr lang="en-US" dirty="0"/>
              <a:t>: </a:t>
            </a:r>
            <a:r>
              <a:rPr lang="en-US" dirty="0" err="1"/>
              <a:t>Tetun</a:t>
            </a:r>
            <a:r>
              <a:rPr lang="en-US" dirty="0"/>
              <a:t> Dili is the only </a:t>
            </a:r>
            <a:r>
              <a:rPr lang="en-US" cap="small" dirty="0" err="1"/>
              <a:t>rl</a:t>
            </a:r>
            <a:r>
              <a:rPr lang="en-US" dirty="0"/>
              <a:t> for which special syntactic conditions are invoked for the emergence of </a:t>
            </a:r>
            <a:r>
              <a:rPr lang="en-US" cap="small" dirty="0"/>
              <a:t>gg</a:t>
            </a:r>
            <a:r>
              <a:rPr lang="en-US" dirty="0"/>
              <a:t>. It cannot be excluded that this is also the case for other </a:t>
            </a:r>
            <a:r>
              <a:rPr lang="en-US" cap="small" dirty="0" err="1"/>
              <a:t>rl</a:t>
            </a:r>
            <a:r>
              <a:rPr lang="en-US" dirty="0" err="1"/>
              <a:t>s</a:t>
            </a:r>
            <a:r>
              <a:rPr lang="en-US" dirty="0"/>
              <a:t>. However, the descriptions are not explicit about this issue.</a:t>
            </a:r>
          </a:p>
          <a:p>
            <a:pPr marL="0" indent="0">
              <a:buNone/>
            </a:pPr>
            <a:r>
              <a:rPr lang="en-US" b="1" dirty="0"/>
              <a:t>H14</a:t>
            </a:r>
            <a:r>
              <a:rPr lang="en-US" dirty="0"/>
              <a:t>: Convincing proof of the validity of this hypothesis comes from Basque and to a certain extent also from </a:t>
            </a:r>
            <a:r>
              <a:rPr lang="en-US" dirty="0" err="1"/>
              <a:t>Mednyj</a:t>
            </a:r>
            <a:r>
              <a:rPr lang="en-US" dirty="0"/>
              <a:t> Aleut (because other varieties of Aleut are not affected). Regional varieties might function as prime mover also in other cases but we cannot decide this issue for lack of evidence.</a:t>
            </a:r>
          </a:p>
          <a:p>
            <a:pPr marL="0" indent="0">
              <a:buNone/>
            </a:pPr>
            <a:r>
              <a:rPr lang="en-US" b="1" dirty="0"/>
              <a:t>H15</a:t>
            </a:r>
            <a:r>
              <a:rPr lang="en-US" dirty="0"/>
              <a:t>: In accordance with H7, Ottoman Turkish, Persian, and (Old) Georgian suggest that </a:t>
            </a:r>
            <a:r>
              <a:rPr lang="en-US" cap="small" dirty="0"/>
              <a:t>gg</a:t>
            </a:r>
            <a:r>
              <a:rPr lang="en-US" dirty="0"/>
              <a:t>-borrowing can be the privilege of the stylistically elaborated educated written register</a:t>
            </a:r>
            <a:endParaRPr lang="de-DE" dirty="0"/>
          </a:p>
        </p:txBody>
      </p:sp>
    </p:spTree>
    <p:extLst>
      <p:ext uri="{BB962C8B-B14F-4D97-AF65-F5344CB8AC3E}">
        <p14:creationId xmlns:p14="http://schemas.microsoft.com/office/powerpoint/2010/main" val="9187695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D80BF1-67D9-4B48-8CEC-37E95613AA8D}"/>
              </a:ext>
            </a:extLst>
          </p:cNvPr>
          <p:cNvSpPr>
            <a:spLocks noGrp="1"/>
          </p:cNvSpPr>
          <p:nvPr>
            <p:ph type="title"/>
          </p:nvPr>
        </p:nvSpPr>
        <p:spPr/>
        <p:txBody>
          <a:bodyPr/>
          <a:lstStyle/>
          <a:p>
            <a:r>
              <a:rPr lang="de-DE" dirty="0" err="1"/>
              <a:t>Conclusions</a:t>
            </a:r>
            <a:r>
              <a:rPr lang="de-DE" dirty="0"/>
              <a:t> - Part 1</a:t>
            </a:r>
          </a:p>
        </p:txBody>
      </p:sp>
      <p:sp>
        <p:nvSpPr>
          <p:cNvPr id="3" name="Inhaltsplatzhalter 2">
            <a:extLst>
              <a:ext uri="{FF2B5EF4-FFF2-40B4-BE49-F238E27FC236}">
                <a16:creationId xmlns:a16="http://schemas.microsoft.com/office/drawing/2014/main" id="{7B5BE3C2-AD9A-489B-B1E4-85D8F4E6CA9C}"/>
              </a:ext>
            </a:extLst>
          </p:cNvPr>
          <p:cNvSpPr>
            <a:spLocks noGrp="1"/>
          </p:cNvSpPr>
          <p:nvPr>
            <p:ph idx="1"/>
          </p:nvPr>
        </p:nvSpPr>
        <p:spPr/>
        <p:txBody>
          <a:bodyPr>
            <a:normAutofit fontScale="92500" lnSpcReduction="20000"/>
          </a:bodyPr>
          <a:lstStyle/>
          <a:p>
            <a:r>
              <a:rPr lang="en-US" dirty="0"/>
              <a:t>The enumeration of the successes and failures of the hypotheses does not answer the question whether the </a:t>
            </a:r>
            <a:r>
              <a:rPr lang="en-US" cap="small" dirty="0" err="1"/>
              <a:t>rl</a:t>
            </a:r>
            <a:r>
              <a:rPr lang="en-US" dirty="0" err="1"/>
              <a:t>s</a:t>
            </a:r>
            <a:r>
              <a:rPr lang="en-US" dirty="0"/>
              <a:t> have acquired </a:t>
            </a:r>
            <a:r>
              <a:rPr lang="en-US" cap="small" dirty="0"/>
              <a:t>gg</a:t>
            </a:r>
            <a:r>
              <a:rPr lang="en-US" dirty="0"/>
              <a:t> or not. </a:t>
            </a:r>
          </a:p>
          <a:p>
            <a:r>
              <a:rPr lang="en-US" dirty="0"/>
              <a:t>H1–H15 suggest that the answer is not straightforward. </a:t>
            </a:r>
          </a:p>
          <a:p>
            <a:r>
              <a:rPr lang="en-US" dirty="0"/>
              <a:t>If compulsory marking and agreement is the yardstick then </a:t>
            </a:r>
            <a:r>
              <a:rPr lang="en-US" dirty="0" err="1"/>
              <a:t>Correntinian</a:t>
            </a:r>
            <a:r>
              <a:rPr lang="en-US" dirty="0"/>
              <a:t> Guaraní is probably the sole exemplar of a </a:t>
            </a:r>
            <a:r>
              <a:rPr lang="en-US" cap="small" dirty="0"/>
              <a:t>gg</a:t>
            </a:r>
            <a:r>
              <a:rPr lang="en-US" dirty="0"/>
              <a:t>-language among the above </a:t>
            </a:r>
            <a:r>
              <a:rPr lang="en-US" cap="small" dirty="0" err="1"/>
              <a:t>rl</a:t>
            </a:r>
            <a:r>
              <a:rPr lang="en-US" dirty="0" err="1"/>
              <a:t>s</a:t>
            </a:r>
            <a:r>
              <a:rPr lang="en-US" dirty="0"/>
              <a:t>. </a:t>
            </a:r>
          </a:p>
          <a:p>
            <a:r>
              <a:rPr lang="en-US" dirty="0" err="1"/>
              <a:t>Correntinian</a:t>
            </a:r>
            <a:r>
              <a:rPr lang="en-US" dirty="0"/>
              <a:t> Guaraní also stands out because it conforms to Greenberg’s (1978) model according to which determiners such as demonstratives and definite articles are major sources for the grammaticalization of </a:t>
            </a:r>
            <a:r>
              <a:rPr lang="en-US" cap="small" dirty="0"/>
              <a:t>gg</a:t>
            </a:r>
            <a:r>
              <a:rPr lang="en-US" dirty="0"/>
              <a:t>-markers. </a:t>
            </a:r>
          </a:p>
          <a:p>
            <a:r>
              <a:rPr lang="en-US" dirty="0"/>
              <a:t>In none of the other </a:t>
            </a:r>
            <a:r>
              <a:rPr lang="en-US" cap="small" dirty="0" err="1"/>
              <a:t>rl</a:t>
            </a:r>
            <a:r>
              <a:rPr lang="en-US" dirty="0" err="1"/>
              <a:t>s</a:t>
            </a:r>
            <a:r>
              <a:rPr lang="en-US" dirty="0"/>
              <a:t> do determiners participate in the agreement patterns.</a:t>
            </a:r>
            <a:endParaRPr lang="de-DE" dirty="0"/>
          </a:p>
        </p:txBody>
      </p:sp>
    </p:spTree>
    <p:extLst>
      <p:ext uri="{BB962C8B-B14F-4D97-AF65-F5344CB8AC3E}">
        <p14:creationId xmlns:p14="http://schemas.microsoft.com/office/powerpoint/2010/main" val="3352913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93D6CD-39AF-4F9F-A4C5-ADA7DE433578}"/>
              </a:ext>
            </a:extLst>
          </p:cNvPr>
          <p:cNvSpPr>
            <a:spLocks noGrp="1"/>
          </p:cNvSpPr>
          <p:nvPr>
            <p:ph type="title"/>
          </p:nvPr>
        </p:nvSpPr>
        <p:spPr/>
        <p:txBody>
          <a:bodyPr/>
          <a:lstStyle/>
          <a:p>
            <a:r>
              <a:rPr lang="de-DE" dirty="0" err="1"/>
              <a:t>Conclusions</a:t>
            </a:r>
            <a:r>
              <a:rPr lang="de-DE" dirty="0"/>
              <a:t> – Part 2</a:t>
            </a:r>
          </a:p>
        </p:txBody>
      </p:sp>
      <p:sp>
        <p:nvSpPr>
          <p:cNvPr id="3" name="Inhaltsplatzhalter 2">
            <a:extLst>
              <a:ext uri="{FF2B5EF4-FFF2-40B4-BE49-F238E27FC236}">
                <a16:creationId xmlns:a16="http://schemas.microsoft.com/office/drawing/2014/main" id="{4EC4D723-3499-4638-8206-F4E4DB3C3989}"/>
              </a:ext>
            </a:extLst>
          </p:cNvPr>
          <p:cNvSpPr>
            <a:spLocks noGrp="1"/>
          </p:cNvSpPr>
          <p:nvPr>
            <p:ph idx="1"/>
          </p:nvPr>
        </p:nvSpPr>
        <p:spPr/>
        <p:txBody>
          <a:bodyPr>
            <a:normAutofit fontScale="92500" lnSpcReduction="20000"/>
          </a:bodyPr>
          <a:lstStyle/>
          <a:p>
            <a:r>
              <a:rPr lang="en-US" dirty="0"/>
              <a:t>Marginal </a:t>
            </a:r>
            <a:r>
              <a:rPr lang="en-US" cap="small" dirty="0"/>
              <a:t>gg</a:t>
            </a:r>
            <a:r>
              <a:rPr lang="en-US" dirty="0"/>
              <a:t> applies if in a given language the marking and agreement of </a:t>
            </a:r>
            <a:r>
              <a:rPr lang="en-US" cap="small" dirty="0"/>
              <a:t>gg</a:t>
            </a:r>
            <a:r>
              <a:rPr lang="en-US" dirty="0"/>
              <a:t> is subject to sociolinguistic, pragmatic, syntactic, lexical, and/or semantic restrictions so that the type and token frequency of overt </a:t>
            </a:r>
            <a:r>
              <a:rPr lang="en-US" cap="small" dirty="0"/>
              <a:t>gg</a:t>
            </a:r>
            <a:r>
              <a:rPr lang="en-US" dirty="0"/>
              <a:t>-patterns is limited and variation applies. </a:t>
            </a:r>
          </a:p>
          <a:p>
            <a:r>
              <a:rPr lang="en-US" dirty="0"/>
              <a:t>Marginal </a:t>
            </a:r>
            <a:r>
              <a:rPr lang="en-US" cap="small" dirty="0"/>
              <a:t>gg</a:t>
            </a:r>
            <a:r>
              <a:rPr lang="en-US" dirty="0"/>
              <a:t> must be distinguished from proto-</a:t>
            </a:r>
            <a:r>
              <a:rPr lang="en-US" cap="small" dirty="0"/>
              <a:t>gg</a:t>
            </a:r>
            <a:r>
              <a:rPr lang="en-US" dirty="0"/>
              <a:t> which involves cases of overt sex-marking without any further ramifications in morphosyntax (Stolz 2012). </a:t>
            </a:r>
          </a:p>
          <a:p>
            <a:r>
              <a:rPr lang="en-US" dirty="0"/>
              <a:t>The false friends discussed instantiate cases of proto-</a:t>
            </a:r>
            <a:r>
              <a:rPr lang="en-US" cap="small" dirty="0"/>
              <a:t>gg</a:t>
            </a:r>
            <a:r>
              <a:rPr lang="en-US" dirty="0"/>
              <a:t>. </a:t>
            </a:r>
          </a:p>
          <a:p>
            <a:r>
              <a:rPr lang="en-US" dirty="0"/>
              <a:t>Most of the other </a:t>
            </a:r>
            <a:r>
              <a:rPr lang="en-US" cap="small" dirty="0" err="1"/>
              <a:t>rl</a:t>
            </a:r>
            <a:r>
              <a:rPr lang="en-US" dirty="0" err="1"/>
              <a:t>s</a:t>
            </a:r>
            <a:r>
              <a:rPr lang="en-US" dirty="0"/>
              <a:t> display properties of marginal </a:t>
            </a:r>
            <a:r>
              <a:rPr lang="en-US" cap="small" dirty="0"/>
              <a:t>gg </a:t>
            </a:r>
            <a:r>
              <a:rPr lang="en-US" dirty="0"/>
              <a:t>albeit to different degrees. </a:t>
            </a:r>
          </a:p>
          <a:p>
            <a:r>
              <a:rPr lang="en-US" dirty="0"/>
              <a:t>Whether there is a dynamic continuum connecting proto-</a:t>
            </a:r>
            <a:r>
              <a:rPr lang="en-US" cap="small" dirty="0"/>
              <a:t>gg</a:t>
            </a:r>
            <a:r>
              <a:rPr lang="en-US" dirty="0"/>
              <a:t> with proper </a:t>
            </a:r>
            <a:r>
              <a:rPr lang="en-US" cap="small" dirty="0"/>
              <a:t>gg</a:t>
            </a:r>
            <a:r>
              <a:rPr lang="en-US" dirty="0"/>
              <a:t> via marginal </a:t>
            </a:r>
            <a:r>
              <a:rPr lang="en-US" cap="small" dirty="0"/>
              <a:t>gg</a:t>
            </a:r>
            <a:r>
              <a:rPr lang="en-US" dirty="0"/>
              <a:t> as the intermediate stage is a topic that needs to be looked into in future studies dedicated to the contact-induced emergence of </a:t>
            </a:r>
            <a:r>
              <a:rPr lang="en-US" cap="small" dirty="0"/>
              <a:t>gg</a:t>
            </a:r>
            <a:r>
              <a:rPr lang="en-US" dirty="0"/>
              <a:t>.</a:t>
            </a:r>
            <a:endParaRPr lang="de-DE" dirty="0"/>
          </a:p>
        </p:txBody>
      </p:sp>
    </p:spTree>
    <p:extLst>
      <p:ext uri="{BB962C8B-B14F-4D97-AF65-F5344CB8AC3E}">
        <p14:creationId xmlns:p14="http://schemas.microsoft.com/office/powerpoint/2010/main" val="28028863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7B00E8-B8C8-48FD-B493-321193C0E6D8}"/>
              </a:ext>
            </a:extLst>
          </p:cNvPr>
          <p:cNvSpPr>
            <a:spLocks noGrp="1"/>
          </p:cNvSpPr>
          <p:nvPr>
            <p:ph type="title"/>
          </p:nvPr>
        </p:nvSpPr>
        <p:spPr/>
        <p:txBody>
          <a:bodyPr/>
          <a:lstStyle/>
          <a:p>
            <a:r>
              <a:rPr lang="de-DE" dirty="0" err="1"/>
              <a:t>Conclusions</a:t>
            </a:r>
            <a:r>
              <a:rPr lang="de-DE" dirty="0"/>
              <a:t> – Part 3</a:t>
            </a:r>
          </a:p>
        </p:txBody>
      </p:sp>
      <p:sp>
        <p:nvSpPr>
          <p:cNvPr id="3" name="Inhaltsplatzhalter 2">
            <a:extLst>
              <a:ext uri="{FF2B5EF4-FFF2-40B4-BE49-F238E27FC236}">
                <a16:creationId xmlns:a16="http://schemas.microsoft.com/office/drawing/2014/main" id="{12F7266E-A4F0-426B-AEA2-FFFAA689B116}"/>
              </a:ext>
            </a:extLst>
          </p:cNvPr>
          <p:cNvSpPr>
            <a:spLocks noGrp="1"/>
          </p:cNvSpPr>
          <p:nvPr>
            <p:ph idx="1"/>
          </p:nvPr>
        </p:nvSpPr>
        <p:spPr/>
        <p:txBody>
          <a:bodyPr/>
          <a:lstStyle/>
          <a:p>
            <a:pPr marL="0" indent="0">
              <a:buNone/>
            </a:pPr>
            <a:r>
              <a:rPr lang="de-DE" dirty="0"/>
              <a:t>The </a:t>
            </a:r>
            <a:r>
              <a:rPr lang="de-DE" dirty="0" err="1"/>
              <a:t>basic</a:t>
            </a:r>
            <a:r>
              <a:rPr lang="de-DE" dirty="0"/>
              <a:t> </a:t>
            </a:r>
            <a:r>
              <a:rPr lang="de-DE" dirty="0" err="1"/>
              <a:t>opposition</a:t>
            </a:r>
            <a:r>
              <a:rPr lang="de-DE" dirty="0"/>
              <a:t> (</a:t>
            </a:r>
            <a:r>
              <a:rPr lang="en-US" dirty="0"/>
              <a:t>Kramer 2015: 247) </a:t>
            </a:r>
            <a:endParaRPr lang="de-DE" dirty="0"/>
          </a:p>
          <a:p>
            <a:pPr marL="0" indent="0">
              <a:buNone/>
            </a:pPr>
            <a:endParaRPr lang="de-DE" dirty="0"/>
          </a:p>
          <a:p>
            <a:pPr marL="0" indent="0" algn="ctr">
              <a:buNone/>
            </a:pPr>
            <a:r>
              <a:rPr lang="en-US" sz="5400" cap="small" dirty="0" err="1"/>
              <a:t>f</a:t>
            </a:r>
            <a:r>
              <a:rPr lang="en-US" sz="5400" cap="small" baseline="-25000" dirty="0" err="1"/>
              <a:t>human</a:t>
            </a:r>
            <a:r>
              <a:rPr lang="en-US" sz="5400" dirty="0"/>
              <a:t> vs </a:t>
            </a:r>
            <a:r>
              <a:rPr lang="en-US" sz="5400" cap="small" dirty="0"/>
              <a:t>non-f</a:t>
            </a:r>
            <a:endParaRPr lang="de-DE" sz="5400" dirty="0"/>
          </a:p>
          <a:p>
            <a:pPr marL="0" indent="0">
              <a:buNone/>
            </a:pPr>
            <a:endParaRPr lang="de-DE" dirty="0"/>
          </a:p>
          <a:p>
            <a:pPr marL="0" indent="0">
              <a:buNone/>
            </a:pPr>
            <a:r>
              <a:rPr lang="de-DE" dirty="0"/>
              <a:t>The </a:t>
            </a:r>
            <a:r>
              <a:rPr lang="de-DE" dirty="0" err="1"/>
              <a:t>necessary</a:t>
            </a:r>
            <a:r>
              <a:rPr lang="de-DE" dirty="0"/>
              <a:t> </a:t>
            </a:r>
            <a:r>
              <a:rPr lang="de-DE" dirty="0" err="1"/>
              <a:t>ingredient</a:t>
            </a:r>
            <a:endParaRPr lang="de-DE" dirty="0"/>
          </a:p>
          <a:p>
            <a:pPr marL="0" indent="0">
              <a:buNone/>
            </a:pPr>
            <a:endParaRPr lang="de-DE" dirty="0"/>
          </a:p>
          <a:p>
            <a:pPr marL="0" indent="0" algn="ctr">
              <a:buNone/>
            </a:pPr>
            <a:r>
              <a:rPr lang="de-DE" sz="4400" b="1" dirty="0" err="1"/>
              <a:t>loan-adjectives</a:t>
            </a:r>
            <a:endParaRPr lang="de-DE" sz="4400" b="1"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8934721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C48ABA-3B38-4482-97B8-C34027F186C5}"/>
              </a:ext>
            </a:extLst>
          </p:cNvPr>
          <p:cNvSpPr>
            <a:spLocks noGrp="1"/>
          </p:cNvSpPr>
          <p:nvPr>
            <p:ph type="title"/>
          </p:nvPr>
        </p:nvSpPr>
        <p:spPr/>
        <p:txBody>
          <a:bodyPr/>
          <a:lstStyle/>
          <a:p>
            <a:r>
              <a:rPr lang="de-DE" dirty="0" err="1"/>
              <a:t>Conclusions</a:t>
            </a:r>
            <a:r>
              <a:rPr lang="de-DE" dirty="0"/>
              <a:t> – Part 4</a:t>
            </a:r>
          </a:p>
        </p:txBody>
      </p:sp>
      <p:sp>
        <p:nvSpPr>
          <p:cNvPr id="3" name="Inhaltsplatzhalter 2">
            <a:extLst>
              <a:ext uri="{FF2B5EF4-FFF2-40B4-BE49-F238E27FC236}">
                <a16:creationId xmlns:a16="http://schemas.microsoft.com/office/drawing/2014/main" id="{A2C26257-0F64-4F5D-B5DE-90F4DBB94D9F}"/>
              </a:ext>
            </a:extLst>
          </p:cNvPr>
          <p:cNvSpPr>
            <a:spLocks noGrp="1"/>
          </p:cNvSpPr>
          <p:nvPr>
            <p:ph idx="1"/>
          </p:nvPr>
        </p:nvSpPr>
        <p:spPr/>
        <p:txBody>
          <a:bodyPr>
            <a:normAutofit fontScale="92500" lnSpcReduction="20000"/>
          </a:bodyPr>
          <a:lstStyle/>
          <a:p>
            <a:r>
              <a:rPr lang="en-US" dirty="0"/>
              <a:t>Tangible evidence of </a:t>
            </a:r>
            <a:r>
              <a:rPr lang="en-US" cap="small" dirty="0"/>
              <a:t>gg</a:t>
            </a:r>
            <a:r>
              <a:rPr lang="en-US" dirty="0"/>
              <a:t>-borrowing stems predominantly from contact scenarios which involve a donor language whose </a:t>
            </a:r>
            <a:r>
              <a:rPr lang="en-US" cap="small" dirty="0"/>
              <a:t>gg</a:t>
            </a:r>
            <a:r>
              <a:rPr lang="en-US" dirty="0"/>
              <a:t>-markers are easy to identify (to take up an argument developed by Eliasson 2012).</a:t>
            </a:r>
          </a:p>
          <a:p>
            <a:r>
              <a:rPr lang="en-US" dirty="0"/>
              <a:t>Spanish, Russian, and Arabic too (incidentally) display identical marking for the </a:t>
            </a:r>
            <a:r>
              <a:rPr lang="en-US" cap="small" dirty="0"/>
              <a:t>f</a:t>
            </a:r>
            <a:r>
              <a:rPr lang="en-US" dirty="0"/>
              <a:t> </a:t>
            </a:r>
            <a:r>
              <a:rPr lang="en-US" cap="small" dirty="0"/>
              <a:t>gg</a:t>
            </a:r>
            <a:r>
              <a:rPr lang="en-US" dirty="0"/>
              <a:t> by way of suffixing </a:t>
            </a:r>
            <a:r>
              <a:rPr lang="en-US" i="1" dirty="0"/>
              <a:t>-a</a:t>
            </a:r>
            <a:r>
              <a:rPr lang="en-US" dirty="0"/>
              <a:t> on controllers and targets.</a:t>
            </a:r>
          </a:p>
          <a:p>
            <a:r>
              <a:rPr lang="en-US" dirty="0"/>
              <a:t>We assume that this piece of concatenative morphology ranks relatively high on the borrowability scale. </a:t>
            </a:r>
          </a:p>
          <a:p>
            <a:r>
              <a:rPr lang="en-US" dirty="0"/>
              <a:t>Hindi -</a:t>
            </a:r>
            <a:r>
              <a:rPr lang="en-US" i="1" dirty="0" err="1"/>
              <a:t>i</a:t>
            </a:r>
            <a:r>
              <a:rPr lang="en-US" dirty="0"/>
              <a:t> is a similar case.</a:t>
            </a:r>
          </a:p>
          <a:p>
            <a:r>
              <a:rPr lang="en-US" dirty="0"/>
              <a:t>In the absence of examples of </a:t>
            </a:r>
            <a:r>
              <a:rPr lang="en-US" cap="small" dirty="0"/>
              <a:t>gg</a:t>
            </a:r>
            <a:r>
              <a:rPr lang="en-US" dirty="0"/>
              <a:t>-borrowing on the basis of opaque morphological strategies, we hypothesize that the globally small turnout of bona fide instances of </a:t>
            </a:r>
            <a:r>
              <a:rPr lang="en-US" cap="small" dirty="0"/>
              <a:t>gg</a:t>
            </a:r>
            <a:r>
              <a:rPr lang="en-US" dirty="0"/>
              <a:t>-borrowing can be explained in part as the effect of the different degrees of transparency of the morphological means the donor languages employ for the coding of </a:t>
            </a:r>
            <a:r>
              <a:rPr lang="en-US" cap="small" dirty="0"/>
              <a:t>gg</a:t>
            </a:r>
            <a:r>
              <a:rPr lang="en-US" dirty="0"/>
              <a:t>.</a:t>
            </a:r>
            <a:endParaRPr lang="de-DE" dirty="0"/>
          </a:p>
        </p:txBody>
      </p:sp>
    </p:spTree>
    <p:extLst>
      <p:ext uri="{BB962C8B-B14F-4D97-AF65-F5344CB8AC3E}">
        <p14:creationId xmlns:p14="http://schemas.microsoft.com/office/powerpoint/2010/main" val="28388023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41F7DD-967A-495B-A9CB-4AF37D9B96A2}"/>
              </a:ext>
            </a:extLst>
          </p:cNvPr>
          <p:cNvSpPr>
            <a:spLocks noGrp="1"/>
          </p:cNvSpPr>
          <p:nvPr>
            <p:ph type="title"/>
          </p:nvPr>
        </p:nvSpPr>
        <p:spPr/>
        <p:txBody>
          <a:bodyPr/>
          <a:lstStyle/>
          <a:p>
            <a:r>
              <a:rPr lang="de-DE" dirty="0" err="1"/>
              <a:t>Conclusions</a:t>
            </a:r>
            <a:r>
              <a:rPr lang="de-DE" dirty="0"/>
              <a:t> – Part 5</a:t>
            </a:r>
          </a:p>
        </p:txBody>
      </p:sp>
      <p:sp>
        <p:nvSpPr>
          <p:cNvPr id="3" name="Inhaltsplatzhalter 2">
            <a:extLst>
              <a:ext uri="{FF2B5EF4-FFF2-40B4-BE49-F238E27FC236}">
                <a16:creationId xmlns:a16="http://schemas.microsoft.com/office/drawing/2014/main" id="{36F28ACD-116F-4A6B-B583-34E821A5FBA9}"/>
              </a:ext>
            </a:extLst>
          </p:cNvPr>
          <p:cNvSpPr>
            <a:spLocks noGrp="1"/>
          </p:cNvSpPr>
          <p:nvPr>
            <p:ph idx="1"/>
          </p:nvPr>
        </p:nvSpPr>
        <p:spPr/>
        <p:txBody>
          <a:bodyPr/>
          <a:lstStyle/>
          <a:p>
            <a:pPr marL="0" indent="0">
              <a:buNone/>
            </a:pPr>
            <a:endParaRPr lang="de-DE" dirty="0"/>
          </a:p>
          <a:p>
            <a:pPr marL="0" indent="0">
              <a:buNone/>
            </a:pPr>
            <a:endParaRPr lang="de-DE" dirty="0"/>
          </a:p>
          <a:p>
            <a:pPr marL="0" indent="0" algn="ctr">
              <a:buNone/>
            </a:pPr>
            <a:r>
              <a:rPr lang="de-DE" sz="3600" dirty="0"/>
              <a:t>Much </a:t>
            </a:r>
            <a:r>
              <a:rPr lang="de-DE" sz="3600" dirty="0" err="1"/>
              <a:t>more</a:t>
            </a:r>
            <a:r>
              <a:rPr lang="de-DE" sz="3600" dirty="0"/>
              <a:t> must </a:t>
            </a:r>
            <a:r>
              <a:rPr lang="de-DE" sz="3600" dirty="0" err="1"/>
              <a:t>be</a:t>
            </a:r>
            <a:r>
              <a:rPr lang="de-DE" sz="3600" dirty="0"/>
              <a:t> </a:t>
            </a:r>
            <a:r>
              <a:rPr lang="de-DE" sz="3600" dirty="0" err="1"/>
              <a:t>done</a:t>
            </a:r>
            <a:r>
              <a:rPr lang="de-DE" sz="3600" dirty="0"/>
              <a:t> in </a:t>
            </a:r>
            <a:r>
              <a:rPr lang="de-DE" sz="3600" dirty="0" err="1"/>
              <a:t>the</a:t>
            </a:r>
            <a:r>
              <a:rPr lang="de-DE" sz="3600" dirty="0"/>
              <a:t> not </a:t>
            </a:r>
            <a:r>
              <a:rPr lang="de-DE" sz="3600" dirty="0" err="1"/>
              <a:t>too</a:t>
            </a:r>
            <a:r>
              <a:rPr lang="de-DE" sz="3600" dirty="0"/>
              <a:t> </a:t>
            </a:r>
            <a:r>
              <a:rPr lang="de-DE" sz="3600" dirty="0" err="1"/>
              <a:t>distant</a:t>
            </a:r>
            <a:r>
              <a:rPr lang="de-DE" sz="3600" dirty="0"/>
              <a:t> </a:t>
            </a:r>
            <a:r>
              <a:rPr lang="de-DE" sz="3600" dirty="0" err="1"/>
              <a:t>future</a:t>
            </a:r>
            <a:r>
              <a:rPr lang="de-DE" sz="3600" dirty="0"/>
              <a:t>.</a:t>
            </a:r>
          </a:p>
          <a:p>
            <a:pPr marL="0" indent="0" algn="ctr">
              <a:buNone/>
            </a:pPr>
            <a:endParaRPr lang="de-DE" sz="3600" dirty="0"/>
          </a:p>
          <a:p>
            <a:pPr marL="0" indent="0">
              <a:buNone/>
            </a:pPr>
            <a:endParaRPr lang="de-DE" dirty="0"/>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17358827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292F36-AA32-4C80-A6D6-3A7B24D8FFB0}"/>
              </a:ext>
            </a:extLst>
          </p:cNvPr>
          <p:cNvSpPr>
            <a:spLocks noGrp="1"/>
          </p:cNvSpPr>
          <p:nvPr>
            <p:ph type="title"/>
          </p:nvPr>
        </p:nvSpPr>
        <p:spPr/>
        <p:txBody>
          <a:bodyPr/>
          <a:lstStyle/>
          <a:p>
            <a:r>
              <a:rPr lang="de-DE" dirty="0" err="1"/>
              <a:t>Abbreviations</a:t>
            </a:r>
            <a:endParaRPr lang="de-DE" dirty="0"/>
          </a:p>
        </p:txBody>
      </p:sp>
      <p:sp>
        <p:nvSpPr>
          <p:cNvPr id="3" name="Inhaltsplatzhalter 2">
            <a:extLst>
              <a:ext uri="{FF2B5EF4-FFF2-40B4-BE49-F238E27FC236}">
                <a16:creationId xmlns:a16="http://schemas.microsoft.com/office/drawing/2014/main" id="{09A2BA5A-641F-4E8A-A844-0E8ECFD198BC}"/>
              </a:ext>
            </a:extLst>
          </p:cNvPr>
          <p:cNvSpPr>
            <a:spLocks noGrp="1"/>
          </p:cNvSpPr>
          <p:nvPr>
            <p:ph idx="1"/>
          </p:nvPr>
        </p:nvSpPr>
        <p:spPr/>
        <p:txBody>
          <a:bodyPr>
            <a:normAutofit fontScale="92500" lnSpcReduction="10000"/>
          </a:bodyPr>
          <a:lstStyle/>
          <a:p>
            <a:pPr marL="0" indent="0">
              <a:buNone/>
            </a:pPr>
            <a:r>
              <a:rPr lang="en-US" cap="small" dirty="0"/>
              <a:t>1/2/3 = </a:t>
            </a:r>
            <a:r>
              <a:rPr lang="en-US" dirty="0"/>
              <a:t>1</a:t>
            </a:r>
            <a:r>
              <a:rPr lang="en-US" baseline="30000" dirty="0"/>
              <a:t>st</a:t>
            </a:r>
            <a:r>
              <a:rPr lang="en-US" dirty="0"/>
              <a:t>/2</a:t>
            </a:r>
            <a:r>
              <a:rPr lang="en-US" baseline="30000" dirty="0"/>
              <a:t>nd</a:t>
            </a:r>
            <a:r>
              <a:rPr lang="en-US" dirty="0"/>
              <a:t>/3</a:t>
            </a:r>
            <a:r>
              <a:rPr lang="en-US" baseline="30000" dirty="0"/>
              <a:t>rd</a:t>
            </a:r>
            <a:r>
              <a:rPr lang="en-US" dirty="0"/>
              <a:t> person,</a:t>
            </a:r>
            <a:r>
              <a:rPr lang="en-US" cap="small" dirty="0"/>
              <a:t> a = </a:t>
            </a:r>
            <a:r>
              <a:rPr lang="en-US" dirty="0"/>
              <a:t>a-set/ergative</a:t>
            </a:r>
            <a:r>
              <a:rPr lang="en-US" cap="small" dirty="0"/>
              <a:t>, , adj = </a:t>
            </a:r>
            <a:r>
              <a:rPr lang="en-US" dirty="0" err="1"/>
              <a:t>adjectivizer</a:t>
            </a:r>
            <a:r>
              <a:rPr lang="en-US" cap="small" dirty="0"/>
              <a:t>, </a:t>
            </a:r>
            <a:r>
              <a:rPr lang="en-US" cap="small" dirty="0" err="1"/>
              <a:t>aor</a:t>
            </a:r>
            <a:r>
              <a:rPr lang="en-US" cap="small" dirty="0"/>
              <a:t> = </a:t>
            </a:r>
            <a:r>
              <a:rPr lang="en-US" dirty="0"/>
              <a:t>aorist</a:t>
            </a:r>
            <a:r>
              <a:rPr lang="en-US" cap="small" dirty="0"/>
              <a:t>, art = </a:t>
            </a:r>
            <a:r>
              <a:rPr lang="en-US" dirty="0"/>
              <a:t>article,</a:t>
            </a:r>
            <a:r>
              <a:rPr lang="en-US" cap="small" dirty="0"/>
              <a:t> </a:t>
            </a:r>
            <a:r>
              <a:rPr lang="en-US" cap="small" dirty="0" err="1"/>
              <a:t>att</a:t>
            </a:r>
            <a:r>
              <a:rPr lang="en-US" cap="small" dirty="0"/>
              <a:t> =</a:t>
            </a:r>
            <a:r>
              <a:rPr lang="en-US" dirty="0"/>
              <a:t> attributive (in quotes from other sources),</a:t>
            </a:r>
            <a:r>
              <a:rPr lang="en-US" cap="small" dirty="0"/>
              <a:t> cl = </a:t>
            </a:r>
            <a:r>
              <a:rPr lang="en-US" dirty="0"/>
              <a:t>class,</a:t>
            </a:r>
            <a:r>
              <a:rPr lang="en-US" cap="small" dirty="0"/>
              <a:t> cop = </a:t>
            </a:r>
            <a:r>
              <a:rPr lang="en-US" dirty="0"/>
              <a:t>copula,</a:t>
            </a:r>
            <a:r>
              <a:rPr lang="en-US" cap="small" dirty="0"/>
              <a:t> def = </a:t>
            </a:r>
            <a:r>
              <a:rPr lang="en-US" dirty="0"/>
              <a:t>definite</a:t>
            </a:r>
            <a:r>
              <a:rPr lang="en-US" cap="small" dirty="0"/>
              <a:t>, dem = </a:t>
            </a:r>
            <a:r>
              <a:rPr lang="en-US" dirty="0"/>
              <a:t>demonstrative</a:t>
            </a:r>
            <a:r>
              <a:rPr lang="en-US" cap="small" dirty="0"/>
              <a:t>, dep = </a:t>
            </a:r>
            <a:r>
              <a:rPr lang="en-US" dirty="0"/>
              <a:t>dependent marker, </a:t>
            </a:r>
            <a:r>
              <a:rPr lang="en-US" cap="small" dirty="0"/>
              <a:t>dim</a:t>
            </a:r>
            <a:r>
              <a:rPr lang="en-US" dirty="0"/>
              <a:t> = diminutive, </a:t>
            </a:r>
            <a:r>
              <a:rPr lang="en-US" cap="small" dirty="0"/>
              <a:t>dl</a:t>
            </a:r>
            <a:r>
              <a:rPr lang="en-US" dirty="0"/>
              <a:t> = donor language, </a:t>
            </a:r>
            <a:r>
              <a:rPr lang="en-US" cap="small" dirty="0" err="1"/>
              <a:t>exi</a:t>
            </a:r>
            <a:r>
              <a:rPr lang="en-US" dirty="0"/>
              <a:t> = existential, </a:t>
            </a:r>
            <a:r>
              <a:rPr lang="en-US" cap="small" dirty="0"/>
              <a:t>f(</a:t>
            </a:r>
            <a:r>
              <a:rPr lang="en-US" cap="small" dirty="0" err="1"/>
              <a:t>em</a:t>
            </a:r>
            <a:r>
              <a:rPr lang="en-US" cap="small" dirty="0"/>
              <a:t>) = </a:t>
            </a:r>
            <a:r>
              <a:rPr lang="en-US" dirty="0"/>
              <a:t>feminine</a:t>
            </a:r>
            <a:r>
              <a:rPr lang="en-US" cap="small" dirty="0"/>
              <a:t>, </a:t>
            </a:r>
            <a:r>
              <a:rPr lang="en-US" cap="small" dirty="0" err="1"/>
              <a:t>foc</a:t>
            </a:r>
            <a:r>
              <a:rPr lang="en-US" cap="small" dirty="0"/>
              <a:t> = </a:t>
            </a:r>
            <a:r>
              <a:rPr lang="en-US" dirty="0"/>
              <a:t>focus</a:t>
            </a:r>
            <a:r>
              <a:rPr lang="en-US" cap="small" dirty="0"/>
              <a:t>, fruit = </a:t>
            </a:r>
            <a:r>
              <a:rPr lang="en-US" dirty="0"/>
              <a:t>fruit class,</a:t>
            </a:r>
            <a:r>
              <a:rPr lang="en-US" cap="small" dirty="0"/>
              <a:t> gen = </a:t>
            </a:r>
            <a:r>
              <a:rPr lang="en-US" dirty="0"/>
              <a:t>genitive,</a:t>
            </a:r>
            <a:r>
              <a:rPr lang="en-US" cap="small" dirty="0"/>
              <a:t> gg</a:t>
            </a:r>
            <a:r>
              <a:rPr lang="en-US" dirty="0"/>
              <a:t> = grammatical gender, </a:t>
            </a:r>
            <a:r>
              <a:rPr lang="en-US" cap="small" dirty="0"/>
              <a:t>h</a:t>
            </a:r>
            <a:r>
              <a:rPr lang="en-US" dirty="0"/>
              <a:t> = hypothesis, </a:t>
            </a:r>
            <a:r>
              <a:rPr lang="en-US" cap="small" dirty="0"/>
              <a:t>imp</a:t>
            </a:r>
            <a:r>
              <a:rPr lang="en-US" dirty="0"/>
              <a:t> = imperative, </a:t>
            </a:r>
            <a:r>
              <a:rPr lang="en-US" cap="small" dirty="0" err="1"/>
              <a:t>indef</a:t>
            </a:r>
            <a:r>
              <a:rPr lang="en-US" dirty="0"/>
              <a:t> = indefinite, </a:t>
            </a:r>
            <a:r>
              <a:rPr lang="en-US" cap="small" dirty="0"/>
              <a:t>invers</a:t>
            </a:r>
            <a:r>
              <a:rPr lang="en-US" dirty="0"/>
              <a:t> = sentence inversion marker, </a:t>
            </a:r>
            <a:r>
              <a:rPr lang="en-US" cap="small" dirty="0"/>
              <a:t>leaf</a:t>
            </a:r>
            <a:r>
              <a:rPr lang="en-US" dirty="0"/>
              <a:t> = leaf class, </a:t>
            </a:r>
            <a:r>
              <a:rPr lang="en-US" cap="small" dirty="0"/>
              <a:t>link</a:t>
            </a:r>
            <a:r>
              <a:rPr lang="en-US" dirty="0"/>
              <a:t> = linker particle, </a:t>
            </a:r>
            <a:r>
              <a:rPr lang="en-US" cap="small" dirty="0"/>
              <a:t>m(</a:t>
            </a:r>
            <a:r>
              <a:rPr lang="en-US" cap="small" dirty="0" err="1"/>
              <a:t>asc</a:t>
            </a:r>
            <a:r>
              <a:rPr lang="en-US" cap="small" dirty="0"/>
              <a:t>)</a:t>
            </a:r>
            <a:r>
              <a:rPr lang="en-US" dirty="0"/>
              <a:t> = masculine, </a:t>
            </a:r>
            <a:r>
              <a:rPr lang="en-US" cap="small" dirty="0"/>
              <a:t>mat</a:t>
            </a:r>
            <a:r>
              <a:rPr lang="en-US" dirty="0"/>
              <a:t> = matter, </a:t>
            </a:r>
            <a:r>
              <a:rPr lang="en-US" cap="small" dirty="0"/>
              <a:t>neg</a:t>
            </a:r>
            <a:r>
              <a:rPr lang="en-US" dirty="0"/>
              <a:t> = negation/negative, </a:t>
            </a:r>
            <a:r>
              <a:rPr lang="en-US" cap="small" dirty="0"/>
              <a:t>nom</a:t>
            </a:r>
            <a:r>
              <a:rPr lang="en-US" dirty="0"/>
              <a:t> = nominative, </a:t>
            </a:r>
            <a:r>
              <a:rPr lang="en-US" cap="small" dirty="0"/>
              <a:t>np</a:t>
            </a:r>
            <a:r>
              <a:rPr lang="en-US" dirty="0"/>
              <a:t> = noun phrase, </a:t>
            </a:r>
            <a:r>
              <a:rPr lang="en-US" cap="small" dirty="0" err="1"/>
              <a:t>nt</a:t>
            </a:r>
            <a:r>
              <a:rPr lang="en-US" dirty="0"/>
              <a:t> = neuter, </a:t>
            </a:r>
            <a:r>
              <a:rPr lang="en-US" cap="small" dirty="0"/>
              <a:t>par</a:t>
            </a:r>
            <a:r>
              <a:rPr lang="en-US" dirty="0"/>
              <a:t> = particle, </a:t>
            </a:r>
            <a:r>
              <a:rPr lang="en-US" cap="small" dirty="0"/>
              <a:t>pass</a:t>
            </a:r>
            <a:r>
              <a:rPr lang="en-US" dirty="0"/>
              <a:t> = passive, </a:t>
            </a:r>
            <a:r>
              <a:rPr lang="en-US" cap="small" dirty="0"/>
              <a:t>pat</a:t>
            </a:r>
            <a:r>
              <a:rPr lang="en-US" dirty="0"/>
              <a:t> = pattern, </a:t>
            </a:r>
            <a:r>
              <a:rPr lang="en-US" cap="small" dirty="0"/>
              <a:t>perf</a:t>
            </a:r>
            <a:r>
              <a:rPr lang="en-US" dirty="0"/>
              <a:t> = perfective, </a:t>
            </a:r>
            <a:r>
              <a:rPr lang="en-US" cap="small" dirty="0"/>
              <a:t>pl</a:t>
            </a:r>
            <a:r>
              <a:rPr lang="en-US" dirty="0"/>
              <a:t> = plural, </a:t>
            </a:r>
            <a:r>
              <a:rPr lang="en-US" cap="small" dirty="0"/>
              <a:t>por</a:t>
            </a:r>
            <a:r>
              <a:rPr lang="en-US" dirty="0"/>
              <a:t> = possessor, </a:t>
            </a:r>
            <a:r>
              <a:rPr lang="en-US" cap="small" dirty="0"/>
              <a:t>pos(s)</a:t>
            </a:r>
            <a:r>
              <a:rPr lang="en-US" dirty="0"/>
              <a:t> = possessive, </a:t>
            </a:r>
            <a:r>
              <a:rPr lang="en-US" cap="small" dirty="0"/>
              <a:t>prop</a:t>
            </a:r>
            <a:r>
              <a:rPr lang="en-US" dirty="0"/>
              <a:t> = </a:t>
            </a:r>
            <a:r>
              <a:rPr lang="en-US" dirty="0" err="1"/>
              <a:t>proprial</a:t>
            </a:r>
            <a:r>
              <a:rPr lang="en-US" dirty="0"/>
              <a:t>, </a:t>
            </a:r>
            <a:r>
              <a:rPr lang="en-US" cap="small" dirty="0" err="1"/>
              <a:t>prs</a:t>
            </a:r>
            <a:r>
              <a:rPr lang="en-US" dirty="0"/>
              <a:t> = present tense, </a:t>
            </a:r>
            <a:r>
              <a:rPr lang="en-US" cap="small" dirty="0" err="1"/>
              <a:t>pst</a:t>
            </a:r>
            <a:r>
              <a:rPr lang="en-US" dirty="0"/>
              <a:t> = past tense, </a:t>
            </a:r>
            <a:r>
              <a:rPr lang="en-US" cap="small" dirty="0"/>
              <a:t>qual</a:t>
            </a:r>
            <a:r>
              <a:rPr lang="en-US" dirty="0"/>
              <a:t> = (possessor of a) quality, </a:t>
            </a:r>
            <a:r>
              <a:rPr lang="en-US" cap="small" dirty="0"/>
              <a:t>red</a:t>
            </a:r>
            <a:r>
              <a:rPr lang="en-US" dirty="0"/>
              <a:t> = reduplication, </a:t>
            </a:r>
            <a:r>
              <a:rPr lang="en-US" cap="small" dirty="0" err="1"/>
              <a:t>refl</a:t>
            </a:r>
            <a:r>
              <a:rPr lang="en-US" dirty="0"/>
              <a:t> = reflexive, </a:t>
            </a:r>
            <a:r>
              <a:rPr lang="en-US" cap="small" dirty="0" err="1"/>
              <a:t>rl</a:t>
            </a:r>
            <a:r>
              <a:rPr lang="en-US" dirty="0"/>
              <a:t> = replica language, </a:t>
            </a:r>
            <a:r>
              <a:rPr lang="en-US" cap="small" dirty="0"/>
              <a:t>s</a:t>
            </a:r>
            <a:r>
              <a:rPr lang="en-US" dirty="0"/>
              <a:t> = subject, </a:t>
            </a:r>
            <a:r>
              <a:rPr lang="en-US" cap="small" dirty="0"/>
              <a:t>sg</a:t>
            </a:r>
            <a:r>
              <a:rPr lang="en-US" dirty="0"/>
              <a:t> = singular, </a:t>
            </a:r>
            <a:r>
              <a:rPr lang="en-US" cap="small" dirty="0"/>
              <a:t>top</a:t>
            </a:r>
            <a:r>
              <a:rPr lang="en-US" dirty="0"/>
              <a:t> = toponym, </a:t>
            </a:r>
            <a:r>
              <a:rPr lang="en-US" cap="small" dirty="0"/>
              <a:t>v</a:t>
            </a:r>
            <a:r>
              <a:rPr lang="en-US" dirty="0"/>
              <a:t> = verb</a:t>
            </a:r>
            <a:endParaRPr lang="de-DE" dirty="0"/>
          </a:p>
        </p:txBody>
      </p:sp>
    </p:spTree>
    <p:extLst>
      <p:ext uri="{BB962C8B-B14F-4D97-AF65-F5344CB8AC3E}">
        <p14:creationId xmlns:p14="http://schemas.microsoft.com/office/powerpoint/2010/main" val="3567518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4C266-B75D-465B-917F-6DD0EEDC3225}"/>
              </a:ext>
            </a:extLst>
          </p:cNvPr>
          <p:cNvSpPr>
            <a:spLocks noGrp="1"/>
          </p:cNvSpPr>
          <p:nvPr>
            <p:ph type="title"/>
          </p:nvPr>
        </p:nvSpPr>
        <p:spPr/>
        <p:txBody>
          <a:bodyPr/>
          <a:lstStyle/>
          <a:p>
            <a:r>
              <a:rPr lang="de-DE" dirty="0" err="1"/>
              <a:t>Where</a:t>
            </a:r>
            <a:r>
              <a:rPr lang="de-DE" dirty="0"/>
              <a:t> </a:t>
            </a:r>
            <a:r>
              <a:rPr lang="de-DE" cap="small" dirty="0" err="1"/>
              <a:t>gg</a:t>
            </a:r>
            <a:r>
              <a:rPr lang="de-DE" dirty="0"/>
              <a:t> </a:t>
            </a:r>
            <a:r>
              <a:rPr lang="de-DE" dirty="0" err="1"/>
              <a:t>shines</a:t>
            </a:r>
            <a:r>
              <a:rPr lang="de-DE" dirty="0"/>
              <a:t> </a:t>
            </a:r>
            <a:r>
              <a:rPr lang="de-DE" dirty="0" err="1"/>
              <a:t>through</a:t>
            </a:r>
            <a:endParaRPr lang="de-DE" dirty="0"/>
          </a:p>
        </p:txBody>
      </p:sp>
      <p:sp>
        <p:nvSpPr>
          <p:cNvPr id="3" name="Inhaltsplatzhalter 2">
            <a:extLst>
              <a:ext uri="{FF2B5EF4-FFF2-40B4-BE49-F238E27FC236}">
                <a16:creationId xmlns:a16="http://schemas.microsoft.com/office/drawing/2014/main" id="{A786FE43-1A6E-49DB-BAF8-0FEC13C8E421}"/>
              </a:ext>
            </a:extLst>
          </p:cNvPr>
          <p:cNvSpPr>
            <a:spLocks noGrp="1"/>
          </p:cNvSpPr>
          <p:nvPr>
            <p:ph idx="1"/>
          </p:nvPr>
        </p:nvSpPr>
        <p:spPr/>
        <p:txBody>
          <a:bodyPr/>
          <a:lstStyle/>
          <a:p>
            <a:pPr lvl="0"/>
            <a:r>
              <a:rPr lang="en-US" dirty="0"/>
              <a:t>NP-internal agreement: modifiers such as adjectives, numerals, determiners, etc. co-vary formally according to the </a:t>
            </a:r>
            <a:r>
              <a:rPr lang="en-US" cap="small" dirty="0"/>
              <a:t>gg</a:t>
            </a:r>
            <a:r>
              <a:rPr lang="en-US" dirty="0"/>
              <a:t> of the head noun.</a:t>
            </a:r>
            <a:endParaRPr lang="de-DE" dirty="0"/>
          </a:p>
          <a:p>
            <a:pPr lvl="0"/>
            <a:r>
              <a:rPr lang="en-US" dirty="0"/>
              <a:t>NP-V agreement: person indexes (preferably those of the 3</a:t>
            </a:r>
            <a:r>
              <a:rPr lang="en-US" cap="small" dirty="0"/>
              <a:t>sg</a:t>
            </a:r>
            <a:r>
              <a:rPr lang="en-US" dirty="0"/>
              <a:t>) on the verb agree with the subject-NP (or other) in </a:t>
            </a:r>
            <a:r>
              <a:rPr lang="en-US" cap="small" dirty="0"/>
              <a:t>gg</a:t>
            </a:r>
            <a:r>
              <a:rPr lang="en-US" dirty="0"/>
              <a:t>.</a:t>
            </a:r>
            <a:endParaRPr lang="de-DE" dirty="0"/>
          </a:p>
          <a:p>
            <a:pPr lvl="0"/>
            <a:r>
              <a:rPr lang="en-US" dirty="0"/>
              <a:t>anaphor = pronominal </a:t>
            </a:r>
            <a:r>
              <a:rPr lang="en-US" cap="small" dirty="0"/>
              <a:t>gg</a:t>
            </a:r>
            <a:r>
              <a:rPr lang="en-US" dirty="0"/>
              <a:t>: pronouns which are co-referential with nouns in a previous (or subsequent) clause are chosen according to the </a:t>
            </a:r>
            <a:r>
              <a:rPr lang="en-US" cap="small" dirty="0"/>
              <a:t>gg</a:t>
            </a:r>
            <a:r>
              <a:rPr lang="en-US" dirty="0"/>
              <a:t> of the noun.</a:t>
            </a:r>
            <a:endParaRPr lang="de-DE" dirty="0"/>
          </a:p>
          <a:p>
            <a:pPr marL="0" indent="0">
              <a:buNone/>
            </a:pPr>
            <a:endParaRPr lang="de-DE" dirty="0"/>
          </a:p>
        </p:txBody>
      </p:sp>
    </p:spTree>
    <p:extLst>
      <p:ext uri="{BB962C8B-B14F-4D97-AF65-F5344CB8AC3E}">
        <p14:creationId xmlns:p14="http://schemas.microsoft.com/office/powerpoint/2010/main" val="19995887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E5FF32-7DF9-4419-B9B0-FE72C2F14FCC}"/>
              </a:ext>
            </a:extLst>
          </p:cNvPr>
          <p:cNvSpPr>
            <a:spLocks noGrp="1"/>
          </p:cNvSpPr>
          <p:nvPr>
            <p:ph type="title"/>
          </p:nvPr>
        </p:nvSpPr>
        <p:spPr/>
        <p:txBody>
          <a:bodyPr/>
          <a:lstStyle/>
          <a:p>
            <a:r>
              <a:rPr lang="de-DE" dirty="0"/>
              <a:t>References I</a:t>
            </a:r>
          </a:p>
        </p:txBody>
      </p:sp>
      <p:sp>
        <p:nvSpPr>
          <p:cNvPr id="3" name="Inhaltsplatzhalter 2">
            <a:extLst>
              <a:ext uri="{FF2B5EF4-FFF2-40B4-BE49-F238E27FC236}">
                <a16:creationId xmlns:a16="http://schemas.microsoft.com/office/drawing/2014/main" id="{9EC9DA56-D60B-4866-9EA6-CEEDD176588B}"/>
              </a:ext>
            </a:extLst>
          </p:cNvPr>
          <p:cNvSpPr>
            <a:spLocks noGrp="1"/>
          </p:cNvSpPr>
          <p:nvPr>
            <p:ph idx="1"/>
          </p:nvPr>
        </p:nvSpPr>
        <p:spPr/>
        <p:txBody>
          <a:bodyPr>
            <a:normAutofit fontScale="40000" lnSpcReduction="20000"/>
          </a:bodyPr>
          <a:lstStyle/>
          <a:p>
            <a:r>
              <a:rPr lang="fr-FR" dirty="0" err="1"/>
              <a:t>Aikhenvald</a:t>
            </a:r>
            <a:r>
              <a:rPr lang="fr-FR" dirty="0"/>
              <a:t>, Alexandra Y. 2000. </a:t>
            </a:r>
            <a:r>
              <a:rPr lang="fr-FR" i="1" dirty="0" err="1"/>
              <a:t>Classifiers</a:t>
            </a:r>
            <a:r>
              <a:rPr lang="fr-FR" i="1" dirty="0"/>
              <a:t>. </a:t>
            </a:r>
            <a:r>
              <a:rPr lang="en-US" i="1" dirty="0"/>
              <a:t>A typology of noun categorization devices.</a:t>
            </a:r>
            <a:r>
              <a:rPr lang="en-US" dirty="0"/>
              <a:t> Oxford: Oxford University Press.</a:t>
            </a:r>
            <a:endParaRPr lang="de-DE" dirty="0"/>
          </a:p>
          <a:p>
            <a:r>
              <a:rPr lang="en-US" sz="3100" dirty="0"/>
              <a:t>Bakker, </a:t>
            </a:r>
            <a:r>
              <a:rPr lang="en-US" sz="3100" dirty="0" err="1"/>
              <a:t>Dik</a:t>
            </a:r>
            <a:r>
              <a:rPr lang="en-US" sz="3100" dirty="0"/>
              <a:t> &amp; Hekking, Ewald. 2012. Constraints on morphological borrowing: evidence from Latin America. In: Lars </a:t>
            </a:r>
            <a:r>
              <a:rPr lang="en-US" sz="3100" dirty="0" err="1"/>
              <a:t>Johanson</a:t>
            </a:r>
            <a:r>
              <a:rPr lang="en-US" sz="3100" dirty="0"/>
              <a:t> &amp; Martine </a:t>
            </a:r>
            <a:r>
              <a:rPr lang="en-US" sz="3100" dirty="0" err="1"/>
              <a:t>Robbeets</a:t>
            </a:r>
            <a:r>
              <a:rPr lang="en-US" sz="3100" dirty="0"/>
              <a:t> (eds.), </a:t>
            </a:r>
            <a:r>
              <a:rPr lang="en-US" sz="3100" i="1" dirty="0"/>
              <a:t>Copies versus cognates in bound morphology</a:t>
            </a:r>
            <a:r>
              <a:rPr lang="en-US" sz="3100" dirty="0"/>
              <a:t>. Leiden, Boston: Brill, 187–220.</a:t>
            </a:r>
            <a:endParaRPr lang="de-DE" sz="3100" dirty="0"/>
          </a:p>
          <a:p>
            <a:r>
              <a:rPr lang="en-US" sz="3100" dirty="0" err="1"/>
              <a:t>Baklanova</a:t>
            </a:r>
            <a:r>
              <a:rPr lang="en-US" sz="3100" dirty="0"/>
              <a:t>, Ekaterina. 2016. On marginal gender in Tagalog: A case study. In: B.W. </a:t>
            </a:r>
            <a:r>
              <a:rPr lang="en-US" sz="3100" dirty="0" err="1"/>
              <a:t>Kasevič</a:t>
            </a:r>
            <a:r>
              <a:rPr lang="en-US" sz="3100" dirty="0"/>
              <a:t> &amp; A. Ju. </a:t>
            </a:r>
            <a:r>
              <a:rPr lang="en-US" sz="3100" dirty="0" err="1"/>
              <a:t>Vixrovoj</a:t>
            </a:r>
            <a:r>
              <a:rPr lang="en-US" sz="3100" dirty="0"/>
              <a:t> &amp; I.M. </a:t>
            </a:r>
            <a:r>
              <a:rPr lang="en-US" sz="3100" dirty="0" err="1"/>
              <a:t>Rumjanceva</a:t>
            </a:r>
            <a:r>
              <a:rPr lang="en-US" sz="3100" dirty="0"/>
              <a:t> (eds.), </a:t>
            </a:r>
            <a:r>
              <a:rPr lang="en-US" sz="3100" i="1" dirty="0" err="1"/>
              <a:t>Materialy</a:t>
            </a:r>
            <a:r>
              <a:rPr lang="en-US" sz="3100" i="1" dirty="0"/>
              <a:t> XII </a:t>
            </a:r>
            <a:r>
              <a:rPr lang="en-US" sz="3100" i="1" dirty="0" err="1"/>
              <a:t>Meždunarodnoj</a:t>
            </a:r>
            <a:r>
              <a:rPr lang="en-US" sz="3100" i="1" dirty="0"/>
              <a:t> </a:t>
            </a:r>
            <a:r>
              <a:rPr lang="en-US" sz="3100" i="1" dirty="0" err="1"/>
              <a:t>naučnoj</a:t>
            </a:r>
            <a:r>
              <a:rPr lang="en-US" sz="3100" i="1" dirty="0"/>
              <a:t> </a:t>
            </a:r>
            <a:r>
              <a:rPr lang="en-US" sz="3100" i="1" dirty="0" err="1"/>
              <a:t>konferencii</a:t>
            </a:r>
            <a:r>
              <a:rPr lang="en-US" sz="3100" i="1" dirty="0"/>
              <a:t> “</a:t>
            </a:r>
            <a:r>
              <a:rPr lang="en-US" sz="3100" i="1" dirty="0" err="1"/>
              <a:t>Jazyki</a:t>
            </a:r>
            <a:r>
              <a:rPr lang="en-US" sz="3100" i="1" dirty="0"/>
              <a:t> </a:t>
            </a:r>
            <a:r>
              <a:rPr lang="en-US" sz="3100" i="1" dirty="0" err="1"/>
              <a:t>Dal’nego</a:t>
            </a:r>
            <a:r>
              <a:rPr lang="en-US" sz="3100" i="1" dirty="0"/>
              <a:t> </a:t>
            </a:r>
            <a:r>
              <a:rPr lang="en-US" sz="3100" i="1" dirty="0" err="1"/>
              <a:t>Vostoka</a:t>
            </a:r>
            <a:r>
              <a:rPr lang="en-US" sz="3100" i="1" dirty="0"/>
              <a:t>, Jugo-</a:t>
            </a:r>
            <a:r>
              <a:rPr lang="en-US" sz="3100" i="1" dirty="0" err="1"/>
              <a:t>Vostočnoj</a:t>
            </a:r>
            <a:r>
              <a:rPr lang="en-US" sz="3100" i="1" dirty="0"/>
              <a:t> </a:t>
            </a:r>
            <a:r>
              <a:rPr lang="en-US" sz="3100" i="1" dirty="0" err="1"/>
              <a:t>Azii</a:t>
            </a:r>
            <a:r>
              <a:rPr lang="en-US" sz="3100" i="1" dirty="0"/>
              <a:t> </a:t>
            </a:r>
            <a:r>
              <a:rPr lang="en-US" sz="3100" i="1" dirty="0" err="1"/>
              <a:t>i</a:t>
            </a:r>
            <a:r>
              <a:rPr lang="en-US" sz="3100" i="1" dirty="0"/>
              <a:t> </a:t>
            </a:r>
            <a:r>
              <a:rPr lang="en-US" sz="3100" i="1" dirty="0" err="1"/>
              <a:t>Zapadnoj</a:t>
            </a:r>
            <a:r>
              <a:rPr lang="en-US" sz="3100" i="1" dirty="0"/>
              <a:t> </a:t>
            </a:r>
            <a:r>
              <a:rPr lang="en-US" sz="3100" i="1" dirty="0" err="1"/>
              <a:t>Afriki</a:t>
            </a:r>
            <a:r>
              <a:rPr lang="en-US" sz="3100" i="1" dirty="0"/>
              <a:t>” LESEWA, Moskva, 16–17 </a:t>
            </a:r>
            <a:r>
              <a:rPr lang="en-US" sz="3100" i="1" dirty="0" err="1"/>
              <a:t>nojabrja</a:t>
            </a:r>
            <a:r>
              <a:rPr lang="en-US" sz="3100" i="1" dirty="0"/>
              <a:t> 2016 </a:t>
            </a:r>
            <a:r>
              <a:rPr lang="en-US" sz="3100" i="1" dirty="0" err="1"/>
              <a:t>goda</a:t>
            </a:r>
            <a:r>
              <a:rPr lang="en-US" sz="3100" dirty="0"/>
              <a:t>. Moskva: </a:t>
            </a:r>
            <a:r>
              <a:rPr lang="en-US" sz="3100" dirty="0" err="1"/>
              <a:t>Jazyki</a:t>
            </a:r>
            <a:r>
              <a:rPr lang="en-US" sz="3100" dirty="0"/>
              <a:t> </a:t>
            </a:r>
            <a:r>
              <a:rPr lang="en-US" sz="3100" dirty="0" err="1"/>
              <a:t>narodov</a:t>
            </a:r>
            <a:r>
              <a:rPr lang="en-US" sz="3100" dirty="0"/>
              <a:t> </a:t>
            </a:r>
            <a:r>
              <a:rPr lang="en-US" sz="3100" dirty="0" err="1"/>
              <a:t>mira</a:t>
            </a:r>
            <a:r>
              <a:rPr lang="en-US" sz="3100" dirty="0"/>
              <a:t>, 25–33.</a:t>
            </a:r>
            <a:endParaRPr lang="de-DE" sz="3100" dirty="0"/>
          </a:p>
          <a:p>
            <a:r>
              <a:rPr lang="en-US" sz="3100" dirty="0" err="1"/>
              <a:t>Cerno</a:t>
            </a:r>
            <a:r>
              <a:rPr lang="en-US" sz="3100" dirty="0"/>
              <a:t>, Leonardo. 2010. Spanish Articles in </a:t>
            </a:r>
            <a:r>
              <a:rPr lang="en-US" sz="3100" dirty="0" err="1"/>
              <a:t>Correntinean</a:t>
            </a:r>
            <a:r>
              <a:rPr lang="en-US" sz="3100" dirty="0"/>
              <a:t> Guaraní. A Comparison with Paraguayan Guaraní. </a:t>
            </a:r>
            <a:r>
              <a:rPr lang="en-US" sz="3100" i="1" dirty="0"/>
              <a:t>STUF – Language Typology and Universals</a:t>
            </a:r>
            <a:r>
              <a:rPr lang="en-US" sz="3100" dirty="0"/>
              <a:t> 63 (1), 20–38.</a:t>
            </a:r>
            <a:endParaRPr lang="de-DE" sz="3100" dirty="0"/>
          </a:p>
          <a:p>
            <a:r>
              <a:rPr lang="en-US" sz="3100" dirty="0" err="1"/>
              <a:t>Chamoreau</a:t>
            </a:r>
            <a:r>
              <a:rPr lang="en-US" sz="3100" dirty="0"/>
              <a:t>, Claudine. 2012. Spanish diminutive markers </a:t>
            </a:r>
            <a:r>
              <a:rPr lang="en-US" sz="3100" i="1" dirty="0"/>
              <a:t>-</a:t>
            </a:r>
            <a:r>
              <a:rPr lang="en-US" sz="3100" i="1" dirty="0" err="1"/>
              <a:t>ito</a:t>
            </a:r>
            <a:r>
              <a:rPr lang="en-US" sz="3100" i="1" dirty="0"/>
              <a:t>/-</a:t>
            </a:r>
            <a:r>
              <a:rPr lang="en-US" sz="3100" i="1" dirty="0" err="1"/>
              <a:t>ita</a:t>
            </a:r>
            <a:r>
              <a:rPr lang="en-US" sz="3100" dirty="0"/>
              <a:t> in </a:t>
            </a:r>
            <a:r>
              <a:rPr lang="en-US" sz="3100" dirty="0" err="1"/>
              <a:t>Mesomarican</a:t>
            </a:r>
            <a:r>
              <a:rPr lang="en-US" sz="3100" dirty="0"/>
              <a:t> languages. A challenge for acceptance of gender distinction. </a:t>
            </a:r>
            <a:r>
              <a:rPr lang="nl-NL" sz="3100" dirty="0"/>
              <a:t>In: Martine Vanhove et al. (eds.), </a:t>
            </a:r>
            <a:r>
              <a:rPr lang="nl-NL" sz="3100" i="1" dirty="0"/>
              <a:t>Morphologies in Contact</a:t>
            </a:r>
            <a:r>
              <a:rPr lang="nl-NL" sz="3100" dirty="0"/>
              <a:t>. Berlin: Akademie Verlag,71–90.</a:t>
            </a:r>
            <a:endParaRPr lang="de-DE" sz="3100" dirty="0"/>
          </a:p>
          <a:p>
            <a:r>
              <a:rPr lang="de-DE" sz="3100" dirty="0"/>
              <a:t>Claudi, Ulrike. 1985. </a:t>
            </a:r>
            <a:r>
              <a:rPr lang="de-DE" sz="3100" i="1" dirty="0"/>
              <a:t>Zur Entstehung von </a:t>
            </a:r>
            <a:r>
              <a:rPr lang="de-DE" sz="3100" i="1" dirty="0" err="1"/>
              <a:t>Genussystemen</a:t>
            </a:r>
            <a:r>
              <a:rPr lang="de-DE" sz="3100" i="1" dirty="0"/>
              <a:t>: Überlegungen zu einigen theoretischen Aspekten verbunden mit einer Fallstudie des </a:t>
            </a:r>
            <a:r>
              <a:rPr lang="de-DE" sz="3100" i="1" dirty="0" err="1"/>
              <a:t>Zande</a:t>
            </a:r>
            <a:r>
              <a:rPr lang="de-DE" sz="3100" i="1" dirty="0"/>
              <a:t>.</a:t>
            </a:r>
            <a:r>
              <a:rPr lang="de-DE" sz="3100" dirty="0"/>
              <a:t> </a:t>
            </a:r>
            <a:r>
              <a:rPr lang="en-US" sz="3100" dirty="0"/>
              <a:t>Hamburg: </a:t>
            </a:r>
            <a:r>
              <a:rPr lang="en-US" sz="3100" dirty="0" err="1"/>
              <a:t>Buske</a:t>
            </a:r>
            <a:r>
              <a:rPr lang="en-US" sz="3100" dirty="0"/>
              <a:t>.</a:t>
            </a:r>
            <a:endParaRPr lang="de-DE" sz="3100" dirty="0"/>
          </a:p>
          <a:p>
            <a:r>
              <a:rPr lang="en-US" sz="3100" dirty="0"/>
              <a:t>Corbett, </a:t>
            </a:r>
            <a:r>
              <a:rPr lang="en-US" sz="3100" dirty="0" err="1"/>
              <a:t>Greville</a:t>
            </a:r>
            <a:r>
              <a:rPr lang="en-US" sz="3100" dirty="0"/>
              <a:t> G. 1991. </a:t>
            </a:r>
            <a:r>
              <a:rPr lang="en-US" sz="3100" i="1" dirty="0"/>
              <a:t>Gender</a:t>
            </a:r>
            <a:r>
              <a:rPr lang="en-US" sz="3100" dirty="0"/>
              <a:t>. Cambridge, New York: Cambridge University Press.</a:t>
            </a:r>
            <a:endParaRPr lang="de-DE" sz="3100" dirty="0"/>
          </a:p>
          <a:p>
            <a:r>
              <a:rPr lang="en-US" sz="3100" dirty="0"/>
              <a:t>Corbett, </a:t>
            </a:r>
            <a:r>
              <a:rPr lang="en-US" sz="3100" dirty="0" err="1"/>
              <a:t>Greville</a:t>
            </a:r>
            <a:r>
              <a:rPr lang="en-US" sz="3100" dirty="0"/>
              <a:t> G. 2005a. Number of Genders. In: Martin </a:t>
            </a:r>
            <a:r>
              <a:rPr lang="en-US" sz="3100" dirty="0" err="1"/>
              <a:t>Haspelmath</a:t>
            </a:r>
            <a:r>
              <a:rPr lang="en-US" sz="3100" dirty="0"/>
              <a:t> et al. (eds.), </a:t>
            </a:r>
            <a:r>
              <a:rPr lang="en-US" sz="3100" i="1" dirty="0"/>
              <a:t>World Atlas of Language Structures</a:t>
            </a:r>
            <a:r>
              <a:rPr lang="en-US" sz="3100" dirty="0"/>
              <a:t>. Oxford: Oxford University Press, 126–129.</a:t>
            </a:r>
            <a:endParaRPr lang="de-DE" sz="3100" dirty="0"/>
          </a:p>
          <a:p>
            <a:r>
              <a:rPr lang="en-US" sz="3100" dirty="0"/>
              <a:t>Corbett, </a:t>
            </a:r>
            <a:r>
              <a:rPr lang="en-US" sz="3100" dirty="0" err="1"/>
              <a:t>Greville</a:t>
            </a:r>
            <a:r>
              <a:rPr lang="en-US" sz="3100" dirty="0"/>
              <a:t> G. 2005b. Sex-based and Non-sex-based Gender systems. In: Martin </a:t>
            </a:r>
            <a:r>
              <a:rPr lang="en-US" sz="3100" dirty="0" err="1"/>
              <a:t>Haspelmath</a:t>
            </a:r>
            <a:r>
              <a:rPr lang="en-US" sz="3100" dirty="0"/>
              <a:t> et al. (eds.), </a:t>
            </a:r>
            <a:r>
              <a:rPr lang="en-US" sz="3100" i="1" dirty="0"/>
              <a:t>World Atlas of Language Structures</a:t>
            </a:r>
            <a:r>
              <a:rPr lang="en-US" sz="3100" dirty="0"/>
              <a:t>. Oxford: Oxford University Press, 130–133.</a:t>
            </a:r>
            <a:endParaRPr lang="de-DE" sz="3100" dirty="0"/>
          </a:p>
          <a:p>
            <a:r>
              <a:rPr lang="en-US" sz="3100" dirty="0"/>
              <a:t>Corbett, </a:t>
            </a:r>
            <a:r>
              <a:rPr lang="en-US" sz="3100" dirty="0" err="1"/>
              <a:t>Greville</a:t>
            </a:r>
            <a:r>
              <a:rPr lang="en-US" sz="3100" dirty="0"/>
              <a:t> G. 2005c. Systems of Gender Assignment. In: Martin </a:t>
            </a:r>
            <a:r>
              <a:rPr lang="en-US" sz="3100" dirty="0" err="1"/>
              <a:t>Haspelmath</a:t>
            </a:r>
            <a:r>
              <a:rPr lang="en-US" sz="3100" dirty="0"/>
              <a:t> et al. (eds.), </a:t>
            </a:r>
            <a:r>
              <a:rPr lang="en-US" sz="3100" i="1" dirty="0"/>
              <a:t>World Atlas of Language Structures</a:t>
            </a:r>
            <a:r>
              <a:rPr lang="en-US" sz="3100" dirty="0"/>
              <a:t>. Oxford: Oxford University Press, 134–137.</a:t>
            </a:r>
            <a:endParaRPr lang="de-DE" sz="3100" dirty="0"/>
          </a:p>
          <a:p>
            <a:r>
              <a:rPr lang="en-US" sz="3100" dirty="0" err="1"/>
              <a:t>Csat</a:t>
            </a:r>
            <a:r>
              <a:rPr lang="en-GB" sz="3100" dirty="0"/>
              <a:t>ó, </a:t>
            </a:r>
            <a:r>
              <a:rPr lang="en-GB" sz="3100" dirty="0" err="1"/>
              <a:t>Éva</a:t>
            </a:r>
            <a:r>
              <a:rPr lang="en-GB" sz="3100" dirty="0"/>
              <a:t> (2001), Karaim, In: Thomas Stolz (ed.), </a:t>
            </a:r>
            <a:r>
              <a:rPr lang="en-GB" sz="3100" i="1" dirty="0"/>
              <a:t>Minor languages of Europe. A series of lectures at the University of Bremen, April–July 2000</a:t>
            </a:r>
            <a:r>
              <a:rPr lang="en-GB" sz="3100" dirty="0"/>
              <a:t>. Bochum: </a:t>
            </a:r>
            <a:r>
              <a:rPr lang="en-GB" sz="3100" dirty="0" err="1"/>
              <a:t>Brockmeyer</a:t>
            </a:r>
            <a:r>
              <a:rPr lang="en-GB" sz="3100" dirty="0"/>
              <a:t>, 1–24.</a:t>
            </a:r>
            <a:endParaRPr lang="de-DE" sz="3100" dirty="0"/>
          </a:p>
          <a:p>
            <a:r>
              <a:rPr lang="en-GB" sz="3100" dirty="0"/>
              <a:t>Dahl, </a:t>
            </a:r>
            <a:r>
              <a:rPr lang="en-GB" sz="3100" dirty="0" err="1"/>
              <a:t>Östen</a:t>
            </a:r>
            <a:r>
              <a:rPr lang="en-GB" sz="3100" dirty="0"/>
              <a:t>. 2004. </a:t>
            </a:r>
            <a:r>
              <a:rPr lang="en-GB" sz="3100" i="1" dirty="0"/>
              <a:t>The Growth and Maintenance of Linguistic Complexity.</a:t>
            </a:r>
            <a:r>
              <a:rPr lang="en-GB" sz="3100" dirty="0"/>
              <a:t> Amsterdam, Philadelphia: </a:t>
            </a:r>
            <a:r>
              <a:rPr lang="en-GB" sz="3100" dirty="0" err="1"/>
              <a:t>Benjamins</a:t>
            </a:r>
            <a:r>
              <a:rPr lang="en-GB" sz="3100" dirty="0"/>
              <a:t>.</a:t>
            </a:r>
            <a:endParaRPr lang="de-DE" sz="3100" dirty="0"/>
          </a:p>
          <a:p>
            <a:pPr marL="0" indent="0">
              <a:buNone/>
            </a:pPr>
            <a:endParaRPr lang="de-DE" dirty="0"/>
          </a:p>
        </p:txBody>
      </p:sp>
    </p:spTree>
    <p:extLst>
      <p:ext uri="{BB962C8B-B14F-4D97-AF65-F5344CB8AC3E}">
        <p14:creationId xmlns:p14="http://schemas.microsoft.com/office/powerpoint/2010/main" val="36659736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D276BF-8A2E-417E-BB60-DB4E9D955F79}"/>
              </a:ext>
            </a:extLst>
          </p:cNvPr>
          <p:cNvSpPr>
            <a:spLocks noGrp="1"/>
          </p:cNvSpPr>
          <p:nvPr>
            <p:ph type="title"/>
          </p:nvPr>
        </p:nvSpPr>
        <p:spPr/>
        <p:txBody>
          <a:bodyPr/>
          <a:lstStyle/>
          <a:p>
            <a:r>
              <a:rPr lang="de-DE" dirty="0"/>
              <a:t>References II</a:t>
            </a:r>
          </a:p>
        </p:txBody>
      </p:sp>
      <p:sp>
        <p:nvSpPr>
          <p:cNvPr id="3" name="Inhaltsplatzhalter 2">
            <a:extLst>
              <a:ext uri="{FF2B5EF4-FFF2-40B4-BE49-F238E27FC236}">
                <a16:creationId xmlns:a16="http://schemas.microsoft.com/office/drawing/2014/main" id="{631F1DB2-CE99-49D4-95FF-F8890885ED13}"/>
              </a:ext>
            </a:extLst>
          </p:cNvPr>
          <p:cNvSpPr>
            <a:spLocks noGrp="1"/>
          </p:cNvSpPr>
          <p:nvPr>
            <p:ph idx="1"/>
          </p:nvPr>
        </p:nvSpPr>
        <p:spPr>
          <a:xfrm>
            <a:off x="838200" y="1874787"/>
            <a:ext cx="10515600" cy="4351338"/>
          </a:xfrm>
        </p:spPr>
        <p:txBody>
          <a:bodyPr>
            <a:normAutofit fontScale="47500" lnSpcReduction="20000"/>
          </a:bodyPr>
          <a:lstStyle/>
          <a:p>
            <a:r>
              <a:rPr lang="en-GB" dirty="0"/>
              <a:t>Eliasson, </a:t>
            </a:r>
            <a:r>
              <a:rPr lang="en-GB" dirty="0" err="1"/>
              <a:t>Stig</a:t>
            </a:r>
            <a:r>
              <a:rPr lang="en-GB" dirty="0"/>
              <a:t>. 2012. On the degree of copiability of derivational and inflectional morphology: evidence from Basque. In: Lars </a:t>
            </a:r>
            <a:r>
              <a:rPr lang="en-GB" dirty="0" err="1"/>
              <a:t>Johanson</a:t>
            </a:r>
            <a:r>
              <a:rPr lang="en-GB" dirty="0"/>
              <a:t> &amp; Martine </a:t>
            </a:r>
            <a:r>
              <a:rPr lang="en-GB" dirty="0" err="1"/>
              <a:t>Robbeets</a:t>
            </a:r>
            <a:r>
              <a:rPr lang="en-GB" dirty="0"/>
              <a:t> (eds.), </a:t>
            </a:r>
            <a:r>
              <a:rPr lang="en-GB" i="1" dirty="0"/>
              <a:t>Copies versus Cognates in Bound Morphology</a:t>
            </a:r>
            <a:r>
              <a:rPr lang="en-GB" dirty="0"/>
              <a:t>. Leiden, Boston: Brill, 259–297.</a:t>
            </a:r>
            <a:endParaRPr lang="de-DE" dirty="0"/>
          </a:p>
          <a:p>
            <a:r>
              <a:rPr lang="en-US" dirty="0"/>
              <a:t>Field, Fredric W. 2002. </a:t>
            </a:r>
            <a:r>
              <a:rPr lang="en-US" i="1" dirty="0"/>
              <a:t>Linguistic Borrowing in bilingual contexts</a:t>
            </a:r>
            <a:r>
              <a:rPr lang="en-US" dirty="0"/>
              <a:t>. Amsterdam, Philadelphia: John Benjamins.</a:t>
            </a:r>
            <a:endParaRPr lang="de-DE" dirty="0"/>
          </a:p>
          <a:p>
            <a:r>
              <a:rPr lang="en-US" dirty="0" err="1"/>
              <a:t>Gardani</a:t>
            </a:r>
            <a:r>
              <a:rPr lang="en-US" dirty="0"/>
              <a:t>, Francesco. 2008. </a:t>
            </a:r>
            <a:r>
              <a:rPr lang="en-US" i="1" dirty="0"/>
              <a:t>Borrowing of Inflectional Morphemes in Language Contact.</a:t>
            </a:r>
            <a:r>
              <a:rPr lang="en-US" dirty="0"/>
              <a:t> Frankfurt </a:t>
            </a:r>
            <a:r>
              <a:rPr lang="en-US" dirty="0" err="1"/>
              <a:t>a.M.</a:t>
            </a:r>
            <a:r>
              <a:rPr lang="en-US" dirty="0"/>
              <a:t>: Lang.</a:t>
            </a:r>
            <a:endParaRPr lang="de-DE" dirty="0"/>
          </a:p>
          <a:p>
            <a:r>
              <a:rPr lang="en-GB" dirty="0" err="1"/>
              <a:t>Gardani</a:t>
            </a:r>
            <a:r>
              <a:rPr lang="en-GB" dirty="0"/>
              <a:t>, Francesco. 2012. Plural across infection and derivation, fusion and agglutination, In: Lars </a:t>
            </a:r>
            <a:r>
              <a:rPr lang="en-GB" dirty="0" err="1"/>
              <a:t>Johanson</a:t>
            </a:r>
            <a:r>
              <a:rPr lang="en-GB" dirty="0"/>
              <a:t> &amp; Martine </a:t>
            </a:r>
            <a:r>
              <a:rPr lang="en-GB" dirty="0" err="1"/>
              <a:t>Robbeets</a:t>
            </a:r>
            <a:r>
              <a:rPr lang="en-GB" dirty="0"/>
              <a:t> (eds.), </a:t>
            </a:r>
            <a:r>
              <a:rPr lang="en-GB" i="1" dirty="0"/>
              <a:t>Copies versus Cognates in Bound Morphology</a:t>
            </a:r>
            <a:r>
              <a:rPr lang="en-GB" dirty="0"/>
              <a:t>. Leiden, Boston: Brill, 71–98.</a:t>
            </a:r>
            <a:endParaRPr lang="de-DE" dirty="0"/>
          </a:p>
          <a:p>
            <a:r>
              <a:rPr lang="en-GB" dirty="0" err="1"/>
              <a:t>Gardani</a:t>
            </a:r>
            <a:r>
              <a:rPr lang="en-GB" dirty="0"/>
              <a:t>, Francesco. 2019. Morphology and contact-induced language change. </a:t>
            </a:r>
            <a:r>
              <a:rPr lang="en-US" dirty="0"/>
              <a:t>In: Anthony P. Grant (ed.), </a:t>
            </a:r>
            <a:r>
              <a:rPr lang="en-US" i="1" dirty="0"/>
              <a:t>The Oxford Handbook of Language Contact.</a:t>
            </a:r>
            <a:r>
              <a:rPr lang="en-US" dirty="0"/>
              <a:t> Oxford: Oxford University Press, 96–122.</a:t>
            </a:r>
            <a:endParaRPr lang="de-DE" dirty="0"/>
          </a:p>
          <a:p>
            <a:r>
              <a:rPr lang="en-GB" dirty="0" err="1"/>
              <a:t>Golovko</a:t>
            </a:r>
            <a:r>
              <a:rPr lang="en-GB" dirty="0"/>
              <a:t>, </a:t>
            </a:r>
            <a:r>
              <a:rPr lang="en-GB" dirty="0" err="1"/>
              <a:t>Evgenij</a:t>
            </a:r>
            <a:r>
              <a:rPr lang="en-GB" dirty="0"/>
              <a:t> V. 1994. </a:t>
            </a:r>
            <a:r>
              <a:rPr lang="en-GB" dirty="0" err="1"/>
              <a:t>Mednyj</a:t>
            </a:r>
            <a:r>
              <a:rPr lang="en-GB" dirty="0"/>
              <a:t> Aleut or Copper Island Aleut: an Aleut-Russian mixed language. In: Peter Bakker &amp; Maarten </a:t>
            </a:r>
            <a:r>
              <a:rPr lang="en-GB" dirty="0" err="1"/>
              <a:t>Mous</a:t>
            </a:r>
            <a:r>
              <a:rPr lang="en-GB" dirty="0"/>
              <a:t> (eds.), </a:t>
            </a:r>
            <a:r>
              <a:rPr lang="en-GB" i="1" dirty="0"/>
              <a:t>Mixed languages: 15 case studies in language intertwining</a:t>
            </a:r>
            <a:r>
              <a:rPr lang="en-GB" dirty="0"/>
              <a:t>. </a:t>
            </a:r>
            <a:r>
              <a:rPr lang="en-US" dirty="0"/>
              <a:t>Amsterdam: IFOTT, 113–121.</a:t>
            </a:r>
            <a:endParaRPr lang="de-DE" dirty="0"/>
          </a:p>
          <a:p>
            <a:r>
              <a:rPr lang="en-US" dirty="0"/>
              <a:t>Greenberg, Joseph H. 1978. How does a language acquire gender markers? In: Joseph H. Greenberg &amp; Charles A. Ferguson &amp; Edith A. </a:t>
            </a:r>
            <a:r>
              <a:rPr lang="en-US" dirty="0" err="1"/>
              <a:t>Moravcsik</a:t>
            </a:r>
            <a:r>
              <a:rPr lang="en-US" dirty="0"/>
              <a:t> (eds.), </a:t>
            </a:r>
            <a:r>
              <a:rPr lang="en-US" i="1" dirty="0"/>
              <a:t>Universals of Human Language III: Word Structure.</a:t>
            </a:r>
            <a:r>
              <a:rPr lang="en-US" dirty="0"/>
              <a:t> Stanford: Stanford University Press, 47–82.</a:t>
            </a:r>
            <a:endParaRPr lang="de-DE" dirty="0"/>
          </a:p>
          <a:p>
            <a:r>
              <a:rPr lang="en-US" dirty="0"/>
              <a:t>Hajek, John. 2006. Language contact and convergence in East Timor: The case of </a:t>
            </a:r>
            <a:r>
              <a:rPr lang="en-US" dirty="0" err="1"/>
              <a:t>Tetun</a:t>
            </a:r>
            <a:r>
              <a:rPr lang="en-US" dirty="0"/>
              <a:t> Dili. In: Alexandra Y. </a:t>
            </a:r>
            <a:r>
              <a:rPr lang="en-US" dirty="0" err="1"/>
              <a:t>Aikhenvald</a:t>
            </a:r>
            <a:r>
              <a:rPr lang="en-US" dirty="0"/>
              <a:t> &amp; R.M.W. Dixon (eds.), </a:t>
            </a:r>
            <a:r>
              <a:rPr lang="en-US" i="1" dirty="0"/>
              <a:t>Grammars in contact</a:t>
            </a:r>
            <a:r>
              <a:rPr lang="en-US" dirty="0"/>
              <a:t>. Oxford: Oxford University press, 163–178.</a:t>
            </a:r>
            <a:endParaRPr lang="de-DE" dirty="0"/>
          </a:p>
          <a:p>
            <a:r>
              <a:rPr lang="en-US" dirty="0"/>
              <a:t>Hajek, John &amp; Williams-van </a:t>
            </a:r>
            <a:r>
              <a:rPr lang="en-US" dirty="0" err="1"/>
              <a:t>Klinken</a:t>
            </a:r>
            <a:r>
              <a:rPr lang="en-US" dirty="0"/>
              <a:t>, Catharina. 2019. Language contact and gender in </a:t>
            </a:r>
            <a:r>
              <a:rPr lang="en-US" dirty="0" err="1"/>
              <a:t>Tetun</a:t>
            </a:r>
            <a:r>
              <a:rPr lang="en-US" dirty="0"/>
              <a:t> Dili: what happens when Austronesian meets Romance? </a:t>
            </a:r>
            <a:r>
              <a:rPr lang="en-US" i="1" dirty="0"/>
              <a:t>Oceanic Linguistics</a:t>
            </a:r>
            <a:r>
              <a:rPr lang="en-US" dirty="0"/>
              <a:t> 58 (1), 59–91.</a:t>
            </a:r>
            <a:endParaRPr lang="de-DE" dirty="0"/>
          </a:p>
          <a:p>
            <a:r>
              <a:rPr lang="en-GB" dirty="0"/>
              <a:t>Hockett, Charles F. 1958. </a:t>
            </a:r>
            <a:r>
              <a:rPr lang="en-US" i="1" dirty="0"/>
              <a:t>A Course in Modern Linguistics.</a:t>
            </a:r>
            <a:r>
              <a:rPr lang="en-US" dirty="0"/>
              <a:t> New York: Macmillan.</a:t>
            </a:r>
            <a:endParaRPr lang="de-DE" dirty="0"/>
          </a:p>
          <a:p>
            <a:r>
              <a:rPr lang="en-GB" dirty="0" err="1"/>
              <a:t>Hualde</a:t>
            </a:r>
            <a:r>
              <a:rPr lang="en-GB" dirty="0"/>
              <a:t>, José Ignacio &amp; </a:t>
            </a:r>
            <a:r>
              <a:rPr lang="en-GB" dirty="0" err="1"/>
              <a:t>Elordieta</a:t>
            </a:r>
            <a:r>
              <a:rPr lang="en-GB" dirty="0"/>
              <a:t>, </a:t>
            </a:r>
            <a:r>
              <a:rPr lang="en-GB" dirty="0" err="1"/>
              <a:t>Gorka</a:t>
            </a:r>
            <a:r>
              <a:rPr lang="en-GB" dirty="0"/>
              <a:t> &amp; </a:t>
            </a:r>
            <a:r>
              <a:rPr lang="en-GB" dirty="0" err="1"/>
              <a:t>Elordieta</a:t>
            </a:r>
            <a:r>
              <a:rPr lang="en-GB" dirty="0"/>
              <a:t>, </a:t>
            </a:r>
            <a:r>
              <a:rPr lang="en-GB" dirty="0" err="1"/>
              <a:t>Arantzazu</a:t>
            </a:r>
            <a:r>
              <a:rPr lang="en-GB" dirty="0"/>
              <a:t>. </a:t>
            </a:r>
            <a:r>
              <a:rPr lang="en-US" dirty="0"/>
              <a:t>1994. </a:t>
            </a:r>
            <a:r>
              <a:rPr lang="en-US" i="1" dirty="0"/>
              <a:t>The Basque dialect of </a:t>
            </a:r>
            <a:r>
              <a:rPr lang="en-US" i="1" dirty="0" err="1"/>
              <a:t>Lekeitio</a:t>
            </a:r>
            <a:r>
              <a:rPr lang="en-US" i="1" dirty="0"/>
              <a:t>.</a:t>
            </a:r>
            <a:r>
              <a:rPr lang="en-US" dirty="0"/>
              <a:t> Bilbo: Euskal </a:t>
            </a:r>
            <a:r>
              <a:rPr lang="en-US" dirty="0" err="1"/>
              <a:t>Herriko</a:t>
            </a:r>
            <a:r>
              <a:rPr lang="en-US" dirty="0"/>
              <a:t> </a:t>
            </a:r>
            <a:r>
              <a:rPr lang="en-US" dirty="0" err="1"/>
              <a:t>Unibertsitatea</a:t>
            </a:r>
            <a:r>
              <a:rPr lang="en-US" dirty="0"/>
              <a:t>.</a:t>
            </a:r>
            <a:endParaRPr lang="de-DE" dirty="0"/>
          </a:p>
          <a:p>
            <a:r>
              <a:rPr lang="en-US" dirty="0" err="1"/>
              <a:t>Hualde</a:t>
            </a:r>
            <a:r>
              <a:rPr lang="en-US" dirty="0"/>
              <a:t>, José Ignacio &amp; Ortiz de Urbina, Jon. 2003. </a:t>
            </a:r>
            <a:r>
              <a:rPr lang="en-US" i="1" dirty="0"/>
              <a:t>A Grammar of Basque.</a:t>
            </a:r>
            <a:r>
              <a:rPr lang="en-US" dirty="0"/>
              <a:t> Berlin, New York: Mouton de Gruyter.</a:t>
            </a:r>
            <a:endParaRPr lang="de-DE" dirty="0"/>
          </a:p>
        </p:txBody>
      </p:sp>
    </p:spTree>
    <p:extLst>
      <p:ext uri="{BB962C8B-B14F-4D97-AF65-F5344CB8AC3E}">
        <p14:creationId xmlns:p14="http://schemas.microsoft.com/office/powerpoint/2010/main" val="17151871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A23DD2-E062-4AAC-8625-91DAAAD764F4}"/>
              </a:ext>
            </a:extLst>
          </p:cNvPr>
          <p:cNvSpPr>
            <a:spLocks noGrp="1"/>
          </p:cNvSpPr>
          <p:nvPr>
            <p:ph type="title"/>
          </p:nvPr>
        </p:nvSpPr>
        <p:spPr/>
        <p:txBody>
          <a:bodyPr/>
          <a:lstStyle/>
          <a:p>
            <a:r>
              <a:rPr lang="de-DE" dirty="0"/>
              <a:t>References III</a:t>
            </a:r>
          </a:p>
        </p:txBody>
      </p:sp>
      <p:sp>
        <p:nvSpPr>
          <p:cNvPr id="3" name="Inhaltsplatzhalter 2">
            <a:extLst>
              <a:ext uri="{FF2B5EF4-FFF2-40B4-BE49-F238E27FC236}">
                <a16:creationId xmlns:a16="http://schemas.microsoft.com/office/drawing/2014/main" id="{C828E021-172C-42BE-A5CC-725D3B62DC69}"/>
              </a:ext>
            </a:extLst>
          </p:cNvPr>
          <p:cNvSpPr>
            <a:spLocks noGrp="1"/>
          </p:cNvSpPr>
          <p:nvPr>
            <p:ph idx="1"/>
          </p:nvPr>
        </p:nvSpPr>
        <p:spPr/>
        <p:txBody>
          <a:bodyPr>
            <a:normAutofit fontScale="40000" lnSpcReduction="20000"/>
          </a:bodyPr>
          <a:lstStyle/>
          <a:p>
            <a:r>
              <a:rPr lang="en-US" dirty="0" err="1"/>
              <a:t>Janurik</a:t>
            </a:r>
            <a:r>
              <a:rPr lang="en-US" dirty="0"/>
              <a:t>, </a:t>
            </a:r>
            <a:r>
              <a:rPr lang="en-US" dirty="0" err="1"/>
              <a:t>Boglárka</a:t>
            </a:r>
            <a:r>
              <a:rPr lang="en-US" dirty="0"/>
              <a:t>. 2015. The emergence of gender agreement in code-switching verbal constructions in </a:t>
            </a:r>
            <a:r>
              <a:rPr lang="en-US" dirty="0" err="1"/>
              <a:t>Erzya</a:t>
            </a:r>
            <a:r>
              <a:rPr lang="en-US" dirty="0"/>
              <a:t>-Russian bilingual discourse. In: Christel Stolz (ed.), </a:t>
            </a:r>
            <a:r>
              <a:rPr lang="en-US" i="1" dirty="0"/>
              <a:t>Language empires </a:t>
            </a:r>
            <a:r>
              <a:rPr lang="en-US" sz="3100" i="1" dirty="0"/>
              <a:t>in comparative perspective</a:t>
            </a:r>
            <a:r>
              <a:rPr lang="en-US" sz="3100" dirty="0"/>
              <a:t>. Berlin, Boston: De Gruyter, 199–218.</a:t>
            </a:r>
            <a:endParaRPr lang="de-DE" sz="3100" dirty="0"/>
          </a:p>
          <a:p>
            <a:r>
              <a:rPr lang="de-DE" sz="3100" dirty="0" err="1"/>
              <a:t>Kleinewillinghöfer</a:t>
            </a:r>
            <a:r>
              <a:rPr lang="de-DE" sz="3100" dirty="0"/>
              <a:t>, Ulrich. 2017. </a:t>
            </a:r>
            <a:r>
              <a:rPr lang="de-DE" sz="3100" dirty="0" err="1"/>
              <a:t>Adamawa-Ubangi</a:t>
            </a:r>
            <a:r>
              <a:rPr lang="de-DE" sz="3100" dirty="0"/>
              <a:t>. In: </a:t>
            </a:r>
            <a:r>
              <a:rPr lang="de-DE" sz="3100" dirty="0" err="1"/>
              <a:t>Mabe</a:t>
            </a:r>
            <a:r>
              <a:rPr lang="de-DE" sz="3100" dirty="0"/>
              <a:t>, Jacob E. (</a:t>
            </a:r>
            <a:r>
              <a:rPr lang="de-DE" sz="3100" dirty="0" err="1"/>
              <a:t>ed</a:t>
            </a:r>
            <a:r>
              <a:rPr lang="de-DE" sz="3100" dirty="0"/>
              <a:t>.): </a:t>
            </a:r>
            <a:r>
              <a:rPr lang="de-DE" sz="3100" i="1" dirty="0"/>
              <a:t>Das Afrika-Lexikon: Ein Kontinent in 1000 Stichworten</a:t>
            </a:r>
            <a:r>
              <a:rPr lang="de-DE" sz="3100" dirty="0"/>
              <a:t>. </a:t>
            </a:r>
            <a:r>
              <a:rPr lang="en-GB" sz="3100" dirty="0"/>
              <a:t>Stuttgart: Metzler, 3–4.</a:t>
            </a:r>
            <a:endParaRPr lang="de-DE" sz="3100" dirty="0"/>
          </a:p>
          <a:p>
            <a:r>
              <a:rPr lang="en-US" sz="3100" dirty="0"/>
              <a:t>Kramer, Ruth. 2015. </a:t>
            </a:r>
            <a:r>
              <a:rPr lang="en-US" sz="3100" i="1" dirty="0"/>
              <a:t>The Morphosyntax of Gender.</a:t>
            </a:r>
            <a:r>
              <a:rPr lang="en-US" sz="3100" dirty="0"/>
              <a:t> Oxford: Oxford University Press.</a:t>
            </a:r>
            <a:endParaRPr lang="de-DE" sz="3100" dirty="0"/>
          </a:p>
          <a:p>
            <a:r>
              <a:rPr lang="en-US" sz="3100" dirty="0"/>
              <a:t>Matras, </a:t>
            </a:r>
            <a:r>
              <a:rPr lang="en-US" sz="3100" dirty="0" err="1"/>
              <a:t>Yaron</a:t>
            </a:r>
            <a:r>
              <a:rPr lang="en-US" sz="3100" dirty="0"/>
              <a:t>. 2009. </a:t>
            </a:r>
            <a:r>
              <a:rPr lang="en-US" sz="3100" i="1" dirty="0"/>
              <a:t>Language Contact.</a:t>
            </a:r>
            <a:r>
              <a:rPr lang="en-US" sz="3100" dirty="0"/>
              <a:t> Cambridge: Cambridge University Press.</a:t>
            </a:r>
            <a:endParaRPr lang="de-DE" sz="3100" dirty="0"/>
          </a:p>
          <a:p>
            <a:r>
              <a:rPr lang="de-DE" sz="3100" dirty="0" err="1"/>
              <a:t>Neukom</a:t>
            </a:r>
            <a:r>
              <a:rPr lang="de-DE" sz="3100" dirty="0"/>
              <a:t>, Lukas. 2001. </a:t>
            </a:r>
            <a:r>
              <a:rPr lang="de-DE" sz="3100" i="1" dirty="0"/>
              <a:t>Santali</a:t>
            </a:r>
            <a:r>
              <a:rPr lang="de-DE" sz="3100" dirty="0"/>
              <a:t>. München, Newcastle: </a:t>
            </a:r>
            <a:r>
              <a:rPr lang="de-DE" sz="3100" dirty="0" err="1"/>
              <a:t>Lincom</a:t>
            </a:r>
            <a:r>
              <a:rPr lang="de-DE" sz="3100" dirty="0"/>
              <a:t> Europa.</a:t>
            </a:r>
          </a:p>
          <a:p>
            <a:r>
              <a:rPr lang="de-DE" sz="3100" dirty="0" err="1"/>
              <a:t>Royen</a:t>
            </a:r>
            <a:r>
              <a:rPr lang="de-DE" sz="3100" dirty="0"/>
              <a:t>, Gerlach. 1929. </a:t>
            </a:r>
            <a:r>
              <a:rPr lang="de-DE" sz="3100" i="1" dirty="0"/>
              <a:t>Die nominalen Klassifikations-Systeme in den Sprachen der Erde. Historisch-kritische Studie, mit besonderer Berücksichtigung des Indogermanischen.</a:t>
            </a:r>
            <a:r>
              <a:rPr lang="de-DE" sz="3100" dirty="0"/>
              <a:t> Mödling: </a:t>
            </a:r>
            <a:r>
              <a:rPr lang="de-DE" sz="3100" dirty="0" err="1"/>
              <a:t>Anthropos</a:t>
            </a:r>
            <a:r>
              <a:rPr lang="de-DE" sz="3100" dirty="0"/>
              <a:t>.</a:t>
            </a:r>
          </a:p>
          <a:p>
            <a:r>
              <a:rPr lang="en-US" sz="3100" dirty="0" err="1"/>
              <a:t>Seifart</a:t>
            </a:r>
            <a:r>
              <a:rPr lang="en-US" sz="3100" dirty="0"/>
              <a:t>, Frank. 2020. </a:t>
            </a:r>
            <a:r>
              <a:rPr lang="en-US" sz="3100" i="1" dirty="0" err="1"/>
              <a:t>AfBo</a:t>
            </a:r>
            <a:r>
              <a:rPr lang="en-US" sz="3100" i="1" dirty="0"/>
              <a:t>: A world-wide survey of affix borrowing.</a:t>
            </a:r>
            <a:r>
              <a:rPr lang="en-US" sz="3100" dirty="0"/>
              <a:t> Leipzig: Max Planck Institute for Evolutionary Anthropology. DOI: 10.5281/zenodo.3610155 [consulted last on 23 May, 2020]</a:t>
            </a:r>
            <a:endParaRPr lang="de-DE" sz="3100" dirty="0"/>
          </a:p>
          <a:p>
            <a:r>
              <a:rPr lang="en-GB" sz="3100" dirty="0"/>
              <a:t>Stolz, Thomas. 2012. Survival in a niche. On gender-copy in Chamorro (and sundry languages). </a:t>
            </a:r>
            <a:r>
              <a:rPr lang="nl-NL" sz="3100" dirty="0"/>
              <a:t>In: Martine Vanhove et al. (eds.): </a:t>
            </a:r>
            <a:r>
              <a:rPr lang="nl-NL" sz="3100" i="1" dirty="0"/>
              <a:t>Morphologies in Contact.</a:t>
            </a:r>
            <a:r>
              <a:rPr lang="nl-NL" sz="3100" dirty="0"/>
              <a:t> Berlin: Akademie, 93–140.</a:t>
            </a:r>
            <a:endParaRPr lang="de-DE" sz="3100" dirty="0"/>
          </a:p>
          <a:p>
            <a:r>
              <a:rPr lang="fr-FR" sz="3100" dirty="0" err="1"/>
              <a:t>Tadmor</a:t>
            </a:r>
            <a:r>
              <a:rPr lang="fr-FR" sz="3100" dirty="0"/>
              <a:t>, Uri. 2007. </a:t>
            </a:r>
            <a:r>
              <a:rPr lang="en-GB" sz="3100" dirty="0"/>
              <a:t>Grammatical borrowing in Indonesian. </a:t>
            </a:r>
            <a:r>
              <a:rPr lang="en-US" sz="3100" dirty="0"/>
              <a:t>In: </a:t>
            </a:r>
            <a:r>
              <a:rPr lang="en-US" sz="3100" dirty="0" err="1"/>
              <a:t>Yaron</a:t>
            </a:r>
            <a:r>
              <a:rPr lang="en-US" sz="3100" dirty="0"/>
              <a:t> Matras &amp; Jeanette </a:t>
            </a:r>
            <a:r>
              <a:rPr lang="en-US" sz="3100" dirty="0" err="1"/>
              <a:t>Sakel</a:t>
            </a:r>
            <a:r>
              <a:rPr lang="en-US" sz="3100" dirty="0"/>
              <a:t> (eds.), </a:t>
            </a:r>
            <a:r>
              <a:rPr lang="en-US" sz="3100" i="1" dirty="0"/>
              <a:t>Grammatical Borrowing in Cross-Linguistic Perspective</a:t>
            </a:r>
            <a:r>
              <a:rPr lang="en-US" sz="3100" dirty="0"/>
              <a:t>. Berlin, New York: Mouton de Gruyter, 301–328.</a:t>
            </a:r>
            <a:endParaRPr lang="de-DE" sz="3100" dirty="0"/>
          </a:p>
          <a:p>
            <a:r>
              <a:rPr lang="en-US" sz="3100" dirty="0"/>
              <a:t>Thomason, Sarah G. 1997. </a:t>
            </a:r>
            <a:r>
              <a:rPr lang="en-US" sz="3100" dirty="0" err="1"/>
              <a:t>Mednyj</a:t>
            </a:r>
            <a:r>
              <a:rPr lang="en-US" sz="3100" dirty="0"/>
              <a:t> Aleut. In: Sarah G. Thomason (ed.), </a:t>
            </a:r>
            <a:r>
              <a:rPr lang="en-US" sz="3100" i="1" dirty="0"/>
              <a:t>Contact Languages: a wider perspective.</a:t>
            </a:r>
            <a:r>
              <a:rPr lang="en-US" sz="3100" dirty="0"/>
              <a:t> Amsterdam, Philadelphia: Benjamins, 449–468.</a:t>
            </a:r>
            <a:endParaRPr lang="de-DE" sz="3100" dirty="0"/>
          </a:p>
          <a:p>
            <a:r>
              <a:rPr lang="en-US" sz="3100" dirty="0"/>
              <a:t>Thomason, Sarah G. &amp; Kaufman, Terrence. 1988. </a:t>
            </a:r>
            <a:r>
              <a:rPr lang="en-US" sz="3100" i="1" dirty="0"/>
              <a:t>Language Contact, Creolization, and Genetic Linguistics.</a:t>
            </a:r>
            <a:r>
              <a:rPr lang="en-US" sz="3100" dirty="0"/>
              <a:t> Berkeley, London, Los Angeles: University of California Press.</a:t>
            </a:r>
            <a:endParaRPr lang="de-DE" sz="3100" dirty="0"/>
          </a:p>
          <a:p>
            <a:r>
              <a:rPr lang="en-US" sz="3100" dirty="0"/>
              <a:t>Wohlgemuth, Jan &amp; </a:t>
            </a:r>
            <a:r>
              <a:rPr lang="en-US" sz="3100" dirty="0" err="1"/>
              <a:t>Cysouw</a:t>
            </a:r>
            <a:r>
              <a:rPr lang="en-US" sz="3100" dirty="0"/>
              <a:t>, Michael (eds.). 2010. </a:t>
            </a:r>
            <a:r>
              <a:rPr lang="en-US" sz="3100" i="1" dirty="0" err="1"/>
              <a:t>Rara</a:t>
            </a:r>
            <a:r>
              <a:rPr lang="en-US" sz="3100" i="1" dirty="0"/>
              <a:t> &amp; </a:t>
            </a:r>
            <a:r>
              <a:rPr lang="en-US" sz="3100" i="1" dirty="0" err="1"/>
              <a:t>Rarissima</a:t>
            </a:r>
            <a:r>
              <a:rPr lang="en-US" sz="3100" i="1" dirty="0"/>
              <a:t>. Documenting the Fringes of Linguistic Diversity.</a:t>
            </a:r>
            <a:r>
              <a:rPr lang="en-US" sz="3100" dirty="0"/>
              <a:t> Berlin, New York: De Gruyter Mouton.</a:t>
            </a:r>
            <a:endParaRPr lang="de-DE" sz="3100" dirty="0"/>
          </a:p>
          <a:p>
            <a:pPr marL="0" indent="0">
              <a:buNone/>
            </a:pPr>
            <a:endParaRPr lang="de-DE" dirty="0"/>
          </a:p>
        </p:txBody>
      </p:sp>
    </p:spTree>
    <p:extLst>
      <p:ext uri="{BB962C8B-B14F-4D97-AF65-F5344CB8AC3E}">
        <p14:creationId xmlns:p14="http://schemas.microsoft.com/office/powerpoint/2010/main" val="1405653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F8DD8-D1FC-44EB-ADCD-72FB3908C1B8}"/>
              </a:ext>
            </a:extLst>
          </p:cNvPr>
          <p:cNvSpPr>
            <a:spLocks noGrp="1"/>
          </p:cNvSpPr>
          <p:nvPr>
            <p:ph type="title"/>
          </p:nvPr>
        </p:nvSpPr>
        <p:spPr/>
        <p:txBody>
          <a:bodyPr/>
          <a:lstStyle/>
          <a:p>
            <a:r>
              <a:rPr lang="en-US" dirty="0"/>
              <a:t>How languages acquire </a:t>
            </a:r>
            <a:r>
              <a:rPr lang="en-US" cap="small" dirty="0"/>
              <a:t>gg</a:t>
            </a:r>
            <a:r>
              <a:rPr lang="en-US" dirty="0"/>
              <a:t> markers</a:t>
            </a:r>
            <a:endParaRPr lang="de-DE" dirty="0"/>
          </a:p>
        </p:txBody>
      </p:sp>
      <p:sp>
        <p:nvSpPr>
          <p:cNvPr id="3" name="Inhaltsplatzhalter 2">
            <a:extLst>
              <a:ext uri="{FF2B5EF4-FFF2-40B4-BE49-F238E27FC236}">
                <a16:creationId xmlns:a16="http://schemas.microsoft.com/office/drawing/2014/main" id="{E83ACF76-374F-459C-8AA8-86C1D1563C6D}"/>
              </a:ext>
            </a:extLst>
          </p:cNvPr>
          <p:cNvSpPr>
            <a:spLocks noGrp="1"/>
          </p:cNvSpPr>
          <p:nvPr>
            <p:ph idx="1"/>
          </p:nvPr>
        </p:nvSpPr>
        <p:spPr/>
        <p:txBody>
          <a:bodyPr/>
          <a:lstStyle/>
          <a:p>
            <a:endParaRPr lang="de-DE" dirty="0"/>
          </a:p>
          <a:p>
            <a:pPr marL="0" indent="0" algn="ctr">
              <a:buNone/>
            </a:pPr>
            <a:r>
              <a:rPr lang="en-US" sz="4400" dirty="0"/>
              <a:t>Both Greenberg (1978) and Dahl (2004: 198–199) speak of the complexity of the emergence of </a:t>
            </a:r>
            <a:r>
              <a:rPr lang="en-US" sz="4400" cap="small" dirty="0"/>
              <a:t>gg</a:t>
            </a:r>
            <a:r>
              <a:rPr lang="en-US" sz="4400" dirty="0"/>
              <a:t>-systems without accounting for the possibility that </a:t>
            </a:r>
            <a:r>
              <a:rPr lang="en-US" sz="4400" b="1" dirty="0"/>
              <a:t>borrowing</a:t>
            </a:r>
            <a:r>
              <a:rPr lang="en-US" sz="4400" dirty="0"/>
              <a:t> or </a:t>
            </a:r>
            <a:r>
              <a:rPr lang="en-US" sz="4400" b="1" dirty="0"/>
              <a:t>language contact</a:t>
            </a:r>
            <a:r>
              <a:rPr lang="en-US" sz="4400" dirty="0"/>
              <a:t> may play a role.</a:t>
            </a:r>
            <a:endParaRPr lang="de-DE" sz="4400" dirty="0"/>
          </a:p>
        </p:txBody>
      </p:sp>
    </p:spTree>
    <p:extLst>
      <p:ext uri="{BB962C8B-B14F-4D97-AF65-F5344CB8AC3E}">
        <p14:creationId xmlns:p14="http://schemas.microsoft.com/office/powerpoint/2010/main" val="294191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B13F4C-DB44-4CC6-96B2-A31C7EDD42A8}"/>
              </a:ext>
            </a:extLst>
          </p:cNvPr>
          <p:cNvSpPr>
            <a:spLocks noGrp="1"/>
          </p:cNvSpPr>
          <p:nvPr>
            <p:ph type="title"/>
          </p:nvPr>
        </p:nvSpPr>
        <p:spPr/>
        <p:txBody>
          <a:bodyPr/>
          <a:lstStyle/>
          <a:p>
            <a:r>
              <a:rPr lang="de-DE" dirty="0"/>
              <a:t>Material </a:t>
            </a:r>
            <a:r>
              <a:rPr lang="de-DE" dirty="0" err="1"/>
              <a:t>borrowing</a:t>
            </a:r>
            <a:r>
              <a:rPr lang="de-DE" dirty="0"/>
              <a:t> </a:t>
            </a:r>
            <a:r>
              <a:rPr lang="de-DE" dirty="0" err="1"/>
              <a:t>of</a:t>
            </a:r>
            <a:r>
              <a:rPr lang="de-DE" dirty="0"/>
              <a:t> </a:t>
            </a:r>
            <a:r>
              <a:rPr lang="de-DE" cap="small" dirty="0" err="1"/>
              <a:t>gg</a:t>
            </a:r>
            <a:r>
              <a:rPr lang="de-DE" dirty="0"/>
              <a:t> </a:t>
            </a:r>
            <a:r>
              <a:rPr lang="de-DE" dirty="0" err="1"/>
              <a:t>markers</a:t>
            </a:r>
            <a:endParaRPr lang="de-DE" dirty="0"/>
          </a:p>
        </p:txBody>
      </p:sp>
      <p:sp>
        <p:nvSpPr>
          <p:cNvPr id="3" name="Inhaltsplatzhalter 2">
            <a:extLst>
              <a:ext uri="{FF2B5EF4-FFF2-40B4-BE49-F238E27FC236}">
                <a16:creationId xmlns:a16="http://schemas.microsoft.com/office/drawing/2014/main" id="{35D84C26-22A4-44EF-83AF-6B29AAA92DAA}"/>
              </a:ext>
            </a:extLst>
          </p:cNvPr>
          <p:cNvSpPr>
            <a:spLocks noGrp="1"/>
          </p:cNvSpPr>
          <p:nvPr>
            <p:ph idx="1"/>
          </p:nvPr>
        </p:nvSpPr>
        <p:spPr/>
        <p:txBody>
          <a:bodyPr/>
          <a:lstStyle/>
          <a:p>
            <a:r>
              <a:rPr lang="en-US" dirty="0" err="1"/>
              <a:t>Gardani</a:t>
            </a:r>
            <a:r>
              <a:rPr lang="en-US" dirty="0"/>
              <a:t> (2008: 55–56): </a:t>
            </a:r>
            <a:r>
              <a:rPr lang="en-US" cap="small" dirty="0"/>
              <a:t>gg</a:t>
            </a:r>
            <a:r>
              <a:rPr lang="en-US" dirty="0"/>
              <a:t>-prefixes </a:t>
            </a:r>
            <a:r>
              <a:rPr lang="en-US" i="1" dirty="0"/>
              <a:t>(r)a</a:t>
            </a:r>
            <a:r>
              <a:rPr lang="en-US" dirty="0"/>
              <a:t>- (class III), </a:t>
            </a:r>
            <a:r>
              <a:rPr lang="en-US" i="1" dirty="0" err="1"/>
              <a:t>wu</a:t>
            </a:r>
            <a:r>
              <a:rPr lang="en-US" dirty="0"/>
              <a:t>- (class IV), and </a:t>
            </a:r>
            <a:r>
              <a:rPr lang="en-US" i="1" dirty="0"/>
              <a:t>ma</a:t>
            </a:r>
            <a:r>
              <a:rPr lang="en-US" dirty="0"/>
              <a:t>- (class V) – all three of them classifying non-human referents – borrowed from Pre-</a:t>
            </a:r>
            <a:r>
              <a:rPr lang="en-US" dirty="0" err="1"/>
              <a:t>Nunggubuyu</a:t>
            </a:r>
            <a:r>
              <a:rPr lang="en-US" dirty="0"/>
              <a:t> into </a:t>
            </a:r>
            <a:r>
              <a:rPr lang="en-US" dirty="0" err="1"/>
              <a:t>Warndarnang</a:t>
            </a:r>
            <a:r>
              <a:rPr lang="en-US" dirty="0"/>
              <a:t> (Arnhem Land), i.e. from one prefixing into another prefixing Australian language (</a:t>
            </a:r>
            <a:r>
              <a:rPr lang="en-US" dirty="0" err="1"/>
              <a:t>Aikhenvald</a:t>
            </a:r>
            <a:r>
              <a:rPr lang="en-US" dirty="0"/>
              <a:t> 2000: 386–388).</a:t>
            </a:r>
          </a:p>
          <a:p>
            <a:r>
              <a:rPr lang="en-US" dirty="0" err="1"/>
              <a:t>Kleinewillinghöfer</a:t>
            </a:r>
            <a:r>
              <a:rPr lang="en-US" dirty="0"/>
              <a:t> (2017: 4): </a:t>
            </a:r>
            <a:r>
              <a:rPr lang="en-US" dirty="0" err="1"/>
              <a:t>Mba</a:t>
            </a:r>
            <a:r>
              <a:rPr lang="en-US" dirty="0"/>
              <a:t> subgroup of Adamawa-Ubangi (Central Africa) whose members have probably borrowed </a:t>
            </a:r>
            <a:r>
              <a:rPr lang="en-US" cap="small" dirty="0"/>
              <a:t>gg</a:t>
            </a:r>
            <a:r>
              <a:rPr lang="en-US" dirty="0"/>
              <a:t>-prefixes from neighboring Bantu languages.</a:t>
            </a:r>
            <a:endParaRPr lang="de-DE" dirty="0"/>
          </a:p>
        </p:txBody>
      </p:sp>
    </p:spTree>
    <p:extLst>
      <p:ext uri="{BB962C8B-B14F-4D97-AF65-F5344CB8AC3E}">
        <p14:creationId xmlns:p14="http://schemas.microsoft.com/office/powerpoint/2010/main" val="2425045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E7DA4F-98C5-4155-88B3-41D8A47B84E9}"/>
              </a:ext>
            </a:extLst>
          </p:cNvPr>
          <p:cNvSpPr>
            <a:spLocks noGrp="1"/>
          </p:cNvSpPr>
          <p:nvPr>
            <p:ph type="title"/>
          </p:nvPr>
        </p:nvSpPr>
        <p:spPr/>
        <p:txBody>
          <a:bodyPr/>
          <a:lstStyle/>
          <a:p>
            <a:r>
              <a:rPr lang="de-DE" dirty="0" err="1"/>
              <a:t>Putting</a:t>
            </a:r>
            <a:r>
              <a:rPr lang="de-DE" dirty="0"/>
              <a:t> </a:t>
            </a:r>
            <a:r>
              <a:rPr lang="de-DE" dirty="0" err="1"/>
              <a:t>old</a:t>
            </a:r>
            <a:r>
              <a:rPr lang="de-DE" dirty="0"/>
              <a:t> </a:t>
            </a:r>
            <a:r>
              <a:rPr lang="de-DE" dirty="0" err="1"/>
              <a:t>wine</a:t>
            </a:r>
            <a:r>
              <a:rPr lang="de-DE" dirty="0"/>
              <a:t> in </a:t>
            </a:r>
            <a:r>
              <a:rPr lang="de-DE" dirty="0" err="1"/>
              <a:t>new</a:t>
            </a:r>
            <a:r>
              <a:rPr lang="de-DE" dirty="0"/>
              <a:t> </a:t>
            </a:r>
            <a:r>
              <a:rPr lang="de-DE" dirty="0" err="1"/>
              <a:t>bottles</a:t>
            </a:r>
            <a:endParaRPr lang="de-DE" dirty="0"/>
          </a:p>
        </p:txBody>
      </p:sp>
      <p:sp>
        <p:nvSpPr>
          <p:cNvPr id="3" name="Inhaltsplatzhalter 2">
            <a:extLst>
              <a:ext uri="{FF2B5EF4-FFF2-40B4-BE49-F238E27FC236}">
                <a16:creationId xmlns:a16="http://schemas.microsoft.com/office/drawing/2014/main" id="{A96A4F1A-1AD3-40AC-B50D-08C8C5ECCDB7}"/>
              </a:ext>
            </a:extLst>
          </p:cNvPr>
          <p:cNvSpPr>
            <a:spLocks noGrp="1"/>
          </p:cNvSpPr>
          <p:nvPr>
            <p:ph idx="1"/>
          </p:nvPr>
        </p:nvSpPr>
        <p:spPr/>
        <p:txBody>
          <a:bodyPr>
            <a:normAutofit/>
          </a:bodyPr>
          <a:lstStyle/>
          <a:p>
            <a:r>
              <a:rPr lang="de-DE" sz="4800" dirty="0"/>
              <a:t>The </a:t>
            </a:r>
            <a:r>
              <a:rPr lang="de-DE" sz="4800" cap="small" dirty="0" err="1"/>
              <a:t>rl</a:t>
            </a:r>
            <a:r>
              <a:rPr lang="de-DE" sz="4800" dirty="0" err="1"/>
              <a:t>s</a:t>
            </a:r>
            <a:r>
              <a:rPr lang="de-DE" sz="4800" dirty="0"/>
              <a:t> </a:t>
            </a:r>
            <a:r>
              <a:rPr lang="de-DE" sz="4800" dirty="0" err="1"/>
              <a:t>were</a:t>
            </a:r>
            <a:r>
              <a:rPr lang="de-DE" sz="4800" dirty="0"/>
              <a:t> </a:t>
            </a:r>
            <a:r>
              <a:rPr lang="de-DE" sz="4800" dirty="0" err="1"/>
              <a:t>equipped</a:t>
            </a:r>
            <a:r>
              <a:rPr lang="de-DE" sz="4800" dirty="0"/>
              <a:t> </a:t>
            </a:r>
            <a:r>
              <a:rPr lang="de-DE" sz="4800" dirty="0" err="1"/>
              <a:t>with</a:t>
            </a:r>
            <a:r>
              <a:rPr lang="de-DE" sz="4800" dirty="0"/>
              <a:t> </a:t>
            </a:r>
            <a:r>
              <a:rPr lang="de-DE" sz="4800" cap="small" dirty="0" err="1"/>
              <a:t>gg</a:t>
            </a:r>
            <a:r>
              <a:rPr lang="de-DE" sz="4800" dirty="0"/>
              <a:t> </a:t>
            </a:r>
            <a:r>
              <a:rPr lang="de-DE" sz="4800" dirty="0" err="1"/>
              <a:t>systems</a:t>
            </a:r>
            <a:r>
              <a:rPr lang="de-DE" sz="4800" dirty="0"/>
              <a:t> </a:t>
            </a:r>
            <a:r>
              <a:rPr lang="de-DE" sz="4800" dirty="0" err="1"/>
              <a:t>of</a:t>
            </a:r>
            <a:r>
              <a:rPr lang="de-DE" sz="4800" dirty="0"/>
              <a:t> </a:t>
            </a:r>
            <a:r>
              <a:rPr lang="de-DE" sz="4800" dirty="0" err="1"/>
              <a:t>their</a:t>
            </a:r>
            <a:r>
              <a:rPr lang="de-DE" sz="4800" dirty="0"/>
              <a:t> own </a:t>
            </a:r>
            <a:r>
              <a:rPr lang="de-DE" sz="4800" dirty="0" err="1"/>
              <a:t>prior</a:t>
            </a:r>
            <a:r>
              <a:rPr lang="de-DE" sz="4800" dirty="0"/>
              <a:t> </a:t>
            </a:r>
            <a:r>
              <a:rPr lang="de-DE" sz="4800" dirty="0" err="1"/>
              <a:t>to</a:t>
            </a:r>
            <a:r>
              <a:rPr lang="de-DE" sz="4800" dirty="0"/>
              <a:t> </a:t>
            </a:r>
            <a:r>
              <a:rPr lang="de-DE" sz="4800" dirty="0" err="1"/>
              <a:t>borrowing</a:t>
            </a:r>
            <a:r>
              <a:rPr lang="de-DE" sz="4800" dirty="0"/>
              <a:t> </a:t>
            </a:r>
            <a:r>
              <a:rPr lang="de-DE" sz="4800" dirty="0" err="1"/>
              <a:t>the</a:t>
            </a:r>
            <a:r>
              <a:rPr lang="de-DE" sz="4800" dirty="0"/>
              <a:t> </a:t>
            </a:r>
            <a:r>
              <a:rPr lang="de-DE" sz="4800" cap="small" dirty="0" err="1"/>
              <a:t>gg</a:t>
            </a:r>
            <a:r>
              <a:rPr lang="de-DE" sz="4800" dirty="0"/>
              <a:t> </a:t>
            </a:r>
            <a:r>
              <a:rPr lang="de-DE" sz="4800" dirty="0" err="1"/>
              <a:t>markers</a:t>
            </a:r>
            <a:r>
              <a:rPr lang="de-DE" sz="4800" dirty="0"/>
              <a:t> </a:t>
            </a:r>
            <a:r>
              <a:rPr lang="de-DE" sz="4800" dirty="0" err="1"/>
              <a:t>from</a:t>
            </a:r>
            <a:r>
              <a:rPr lang="de-DE" sz="4800" dirty="0"/>
              <a:t> </a:t>
            </a:r>
            <a:r>
              <a:rPr lang="de-DE" sz="4800" dirty="0" err="1"/>
              <a:t>their</a:t>
            </a:r>
            <a:r>
              <a:rPr lang="de-DE" sz="4800" dirty="0"/>
              <a:t> </a:t>
            </a:r>
            <a:r>
              <a:rPr lang="de-DE" sz="4800" dirty="0" err="1"/>
              <a:t>partners</a:t>
            </a:r>
            <a:r>
              <a:rPr lang="de-DE" sz="4800" dirty="0"/>
              <a:t> in </a:t>
            </a:r>
            <a:r>
              <a:rPr lang="de-DE" sz="4800" dirty="0" err="1"/>
              <a:t>contact</a:t>
            </a:r>
            <a:r>
              <a:rPr lang="de-DE" sz="4800" dirty="0"/>
              <a:t>.</a:t>
            </a:r>
          </a:p>
          <a:p>
            <a:r>
              <a:rPr lang="de-DE" sz="4800" dirty="0"/>
              <a:t>Thus, </a:t>
            </a:r>
            <a:r>
              <a:rPr lang="de-DE" sz="4800" dirty="0" err="1"/>
              <a:t>these</a:t>
            </a:r>
            <a:r>
              <a:rPr lang="de-DE" sz="4800" dirty="0"/>
              <a:t> and </a:t>
            </a:r>
            <a:r>
              <a:rPr lang="de-DE" sz="4800" dirty="0" err="1"/>
              <a:t>similar</a:t>
            </a:r>
            <a:r>
              <a:rPr lang="de-DE" sz="4800" dirty="0"/>
              <a:t> </a:t>
            </a:r>
            <a:r>
              <a:rPr lang="de-DE" sz="4800" dirty="0" err="1"/>
              <a:t>cases</a:t>
            </a:r>
            <a:r>
              <a:rPr lang="de-DE" sz="4800" dirty="0"/>
              <a:t> </a:t>
            </a:r>
            <a:r>
              <a:rPr lang="de-DE" sz="4800" b="1" dirty="0"/>
              <a:t>do not </a:t>
            </a:r>
            <a:r>
              <a:rPr lang="de-DE" sz="4800" b="1" dirty="0" err="1"/>
              <a:t>instantiate</a:t>
            </a:r>
            <a:r>
              <a:rPr lang="de-DE" sz="4800" b="1" dirty="0"/>
              <a:t> </a:t>
            </a:r>
            <a:r>
              <a:rPr lang="de-DE" sz="4800" dirty="0" err="1"/>
              <a:t>the</a:t>
            </a:r>
            <a:r>
              <a:rPr lang="de-DE" sz="4800" dirty="0"/>
              <a:t> </a:t>
            </a:r>
            <a:r>
              <a:rPr lang="de-DE" sz="4800" dirty="0" err="1"/>
              <a:t>emergence</a:t>
            </a:r>
            <a:r>
              <a:rPr lang="de-DE" sz="4800" dirty="0"/>
              <a:t> </a:t>
            </a:r>
            <a:r>
              <a:rPr lang="de-DE" sz="4800" dirty="0" err="1"/>
              <a:t>of</a:t>
            </a:r>
            <a:r>
              <a:rPr lang="de-DE" sz="4800" dirty="0"/>
              <a:t> </a:t>
            </a:r>
            <a:r>
              <a:rPr lang="de-DE" sz="4800" cap="small" dirty="0" err="1"/>
              <a:t>gg</a:t>
            </a:r>
            <a:r>
              <a:rPr lang="de-DE" sz="4800" dirty="0"/>
              <a:t> in </a:t>
            </a:r>
            <a:r>
              <a:rPr lang="de-DE" sz="4800" dirty="0" err="1"/>
              <a:t>the</a:t>
            </a:r>
            <a:r>
              <a:rPr lang="de-DE" sz="4800" dirty="0"/>
              <a:t> </a:t>
            </a:r>
            <a:r>
              <a:rPr lang="de-DE" sz="4800" cap="small" dirty="0" err="1"/>
              <a:t>rl</a:t>
            </a:r>
            <a:r>
              <a:rPr lang="de-DE" sz="4800" dirty="0"/>
              <a:t>.</a:t>
            </a:r>
          </a:p>
        </p:txBody>
      </p:sp>
    </p:spTree>
    <p:extLst>
      <p:ext uri="{BB962C8B-B14F-4D97-AF65-F5344CB8AC3E}">
        <p14:creationId xmlns:p14="http://schemas.microsoft.com/office/powerpoint/2010/main" val="3728359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6023</Words>
  <Application>Microsoft Office PowerPoint</Application>
  <PresentationFormat>Breitbild</PresentationFormat>
  <Paragraphs>448</Paragraphs>
  <Slides>62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62</vt:i4>
      </vt:variant>
    </vt:vector>
  </HeadingPairs>
  <TitlesOfParts>
    <vt:vector size="66" baseType="lpstr">
      <vt:lpstr>Arial</vt:lpstr>
      <vt:lpstr>Calibri</vt:lpstr>
      <vt:lpstr>Calibri Light</vt:lpstr>
      <vt:lpstr>Office</vt:lpstr>
      <vt:lpstr>Grammatical gender hardly ever emerges in language-contact situations.</vt:lpstr>
      <vt:lpstr>Items to be ticked off today</vt:lpstr>
      <vt:lpstr>Very short but very important</vt:lpstr>
      <vt:lpstr>In the centre of attention</vt:lpstr>
      <vt:lpstr>Hockett (1958: 231)</vt:lpstr>
      <vt:lpstr>Where gg shines through</vt:lpstr>
      <vt:lpstr>How languages acquire gg markers</vt:lpstr>
      <vt:lpstr>Material borrowing of gg markers</vt:lpstr>
      <vt:lpstr>Putting old wine in new bottles</vt:lpstr>
      <vt:lpstr>Languages with and without gg (Corbett 2005a–c) </vt:lpstr>
      <vt:lpstr>Representatives of both classes might meet</vt:lpstr>
      <vt:lpstr>Scepticism</vt:lpstr>
      <vt:lpstr>Support</vt:lpstr>
      <vt:lpstr>Hypotheses to go by</vt:lpstr>
      <vt:lpstr>False friends (Codeswitching)</vt:lpstr>
      <vt:lpstr>Borrowed markers again</vt:lpstr>
      <vt:lpstr>Mixing of gg-systems (Santali, Royen 1929: 567; Neukom 2001: 56) </vt:lpstr>
      <vt:lpstr>Only in a small niche</vt:lpstr>
      <vt:lpstr>Sex-marking (Indonesian, Tadmor 2007: 311-313)</vt:lpstr>
      <vt:lpstr>However, Tadmor (2007: 312) states that</vt:lpstr>
      <vt:lpstr>Moreover</vt:lpstr>
      <vt:lpstr>Diminutives (Chamoreau 2012) </vt:lpstr>
      <vt:lpstr>Yucatec (Chamoreau 2012: 84)</vt:lpstr>
      <vt:lpstr>Doubts</vt:lpstr>
      <vt:lpstr>Aikhenvald (2000)</vt:lpstr>
      <vt:lpstr>Ilocano (Aikhenvald 2000: 388)</vt:lpstr>
      <vt:lpstr>Tagalog (Aikhenvald 2000: 48)</vt:lpstr>
      <vt:lpstr>Tagalog (Baklanova 2016: 28–29) </vt:lpstr>
      <vt:lpstr>Tagalog (Baklanova 2016: 30) </vt:lpstr>
      <vt:lpstr>Ayacucho Quechua (Aikhenvald 2000: 48)</vt:lpstr>
      <vt:lpstr>Quechua/Guaraní (Bakker/Hekking 2012: 216)</vt:lpstr>
      <vt:lpstr>Mednyj Aleut (Thomason/Kaufman 1988: 235–236) </vt:lpstr>
      <vt:lpstr>Njet! (Golovko 1994: 116)</vt:lpstr>
      <vt:lpstr>(https://rousseau.livejournal.com/230345.html)</vt:lpstr>
      <vt:lpstr>Karaim (Csató 2001: 18)</vt:lpstr>
      <vt:lpstr>The only example ever printed</vt:lpstr>
      <vt:lpstr>(Correntinian) Guaraní (Cerno 2010) </vt:lpstr>
      <vt:lpstr>In Correntinian Guaraní, “el and la are used in agreement with the natural gender of the base” (Cerno 2010: 36)</vt:lpstr>
      <vt:lpstr>Chamorro</vt:lpstr>
      <vt:lpstr>Only animates/human nouns</vt:lpstr>
      <vt:lpstr>Tetun Dili (Hajek 2006: 171)</vt:lpstr>
      <vt:lpstr>A question of position</vt:lpstr>
      <vt:lpstr>Toning things down</vt:lpstr>
      <vt:lpstr>Hajek/Williams-van Klinken (2019: 76)</vt:lpstr>
      <vt:lpstr>What Hajek/Williams-van Klinken (2019: 85–86) conclude</vt:lpstr>
      <vt:lpstr>Basque (Hualde/Ortiz de Urbina 2003: 137) </vt:lpstr>
      <vt:lpstr>Lekeitio Basque (Hualde/Elordieta/Elordieta 1994: 109)</vt:lpstr>
      <vt:lpstr>Ottoman Turkish (Royen 1929: 566–567) </vt:lpstr>
      <vt:lpstr>Disputed</vt:lpstr>
      <vt:lpstr>Review H1-H3</vt:lpstr>
      <vt:lpstr>Review H4-</vt:lpstr>
      <vt:lpstr>Review H8-H11</vt:lpstr>
      <vt:lpstr>Review H12-H15</vt:lpstr>
      <vt:lpstr>Conclusions - Part 1</vt:lpstr>
      <vt:lpstr>Conclusions – Part 2</vt:lpstr>
      <vt:lpstr>Conclusions – Part 3</vt:lpstr>
      <vt:lpstr>Conclusions – Part 4</vt:lpstr>
      <vt:lpstr>Conclusions – Part 5</vt:lpstr>
      <vt:lpstr>Abbreviations</vt:lpstr>
      <vt:lpstr>References I</vt:lpstr>
      <vt:lpstr>References II</vt:lpstr>
      <vt:lpstr>References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Grammatical gender hardly ever emerges in language-contact situations.</dc:title>
  <dc:creator>AG Stolz 1</dc:creator>
  <cp:lastModifiedBy>AG Stolz 1</cp:lastModifiedBy>
  <cp:revision>69</cp:revision>
  <dcterms:created xsi:type="dcterms:W3CDTF">2024-10-22T07:30:18Z</dcterms:created>
  <dcterms:modified xsi:type="dcterms:W3CDTF">2024-10-29T12:19:34Z</dcterms:modified>
</cp:coreProperties>
</file>